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642" r:id="rId2"/>
    <p:sldMasterId id="2147492677" r:id="rId3"/>
    <p:sldMasterId id="2147494712" r:id="rId4"/>
  </p:sldMasterIdLst>
  <p:notesMasterIdLst>
    <p:notesMasterId r:id="rId38"/>
  </p:notesMasterIdLst>
  <p:sldIdLst>
    <p:sldId id="264" r:id="rId5"/>
    <p:sldId id="266" r:id="rId6"/>
    <p:sldId id="2147470169" r:id="rId7"/>
    <p:sldId id="269" r:id="rId8"/>
    <p:sldId id="2147470173" r:id="rId9"/>
    <p:sldId id="2147470174" r:id="rId10"/>
    <p:sldId id="1936" r:id="rId11"/>
    <p:sldId id="2147470184" r:id="rId12"/>
    <p:sldId id="2145705947" r:id="rId13"/>
    <p:sldId id="2147470194" r:id="rId14"/>
    <p:sldId id="2147470179" r:id="rId15"/>
    <p:sldId id="2076137006" r:id="rId16"/>
    <p:sldId id="9889" r:id="rId17"/>
    <p:sldId id="2147470181" r:id="rId18"/>
    <p:sldId id="2147470182" r:id="rId19"/>
    <p:sldId id="2147470183" r:id="rId20"/>
    <p:sldId id="2147470186" r:id="rId21"/>
    <p:sldId id="2147470188" r:id="rId22"/>
    <p:sldId id="2147470205" r:id="rId23"/>
    <p:sldId id="2147470206" r:id="rId24"/>
    <p:sldId id="2147470172" r:id="rId25"/>
    <p:sldId id="2147470195" r:id="rId26"/>
    <p:sldId id="2147470203" r:id="rId27"/>
    <p:sldId id="2147470207" r:id="rId28"/>
    <p:sldId id="2147470177" r:id="rId29"/>
    <p:sldId id="1937" r:id="rId30"/>
    <p:sldId id="2147470210" r:id="rId31"/>
    <p:sldId id="2147470178" r:id="rId32"/>
    <p:sldId id="2147470199" r:id="rId33"/>
    <p:sldId id="2147470200" r:id="rId34"/>
    <p:sldId id="2147470201" r:id="rId35"/>
    <p:sldId id="2147470208" r:id="rId36"/>
    <p:sldId id="21474701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21367C5-48E9-4B55-B231-5B9C5A4C8710}">
          <p14:sldIdLst>
            <p14:sldId id="264"/>
            <p14:sldId id="266"/>
          </p14:sldIdLst>
        </p14:section>
        <p14:section name="Developer Cloud" id="{ABAF78F0-00AE-4264-B26D-DA43F9A439C4}">
          <p14:sldIdLst>
            <p14:sldId id="2147470169"/>
            <p14:sldId id="269"/>
          </p14:sldIdLst>
        </p14:section>
        <p14:section name="Azure App Services" id="{6D7CF43C-93A1-4908-82E9-46EEF45E4EA8}">
          <p14:sldIdLst>
            <p14:sldId id="2147470173"/>
            <p14:sldId id="2147470174"/>
            <p14:sldId id="1936"/>
            <p14:sldId id="2147470184"/>
            <p14:sldId id="2145705947"/>
            <p14:sldId id="2147470194"/>
          </p14:sldIdLst>
        </p14:section>
        <p14:section name="Monitor apps" id="{9D20EE06-B3FF-4305-8DD6-2D7801296089}">
          <p14:sldIdLst>
            <p14:sldId id="2147470179"/>
            <p14:sldId id="2076137006"/>
            <p14:sldId id="9889"/>
            <p14:sldId id="2147470181"/>
          </p14:sldIdLst>
        </p14:section>
        <p14:section name="Scale apps" id="{213A9705-95C9-4F55-A793-AAAA63767E67}">
          <p14:sldIdLst>
            <p14:sldId id="2147470182"/>
            <p14:sldId id="2147470183"/>
            <p14:sldId id="2147470186"/>
            <p14:sldId id="2147470188"/>
          </p14:sldIdLst>
        </p14:section>
        <p14:section name="CI with ADO" id="{8FAE3B03-84FA-4B59-8880-D06EF4583292}">
          <p14:sldIdLst>
            <p14:sldId id="2147470205"/>
            <p14:sldId id="2147470206"/>
            <p14:sldId id="2147470172"/>
            <p14:sldId id="2147470195"/>
            <p14:sldId id="2147470203"/>
            <p14:sldId id="2147470207"/>
          </p14:sldIdLst>
        </p14:section>
        <p14:section name="Protect apps" id="{2994656A-53D6-4E2E-9656-7D510C0BBEE4}">
          <p14:sldIdLst>
            <p14:sldId id="2147470177"/>
            <p14:sldId id="1937"/>
            <p14:sldId id="2147470210"/>
            <p14:sldId id="2147470178"/>
          </p14:sldIdLst>
        </p14:section>
        <p14:section name="App Service Migration Assisstant" id="{A006B691-A181-4F60-8717-8206CC20D9FA}">
          <p14:sldIdLst>
            <p14:sldId id="2147470199"/>
            <p14:sldId id="2147470200"/>
            <p14:sldId id="2147470201"/>
            <p14:sldId id="2147470208"/>
          </p14:sldIdLst>
        </p14:section>
        <p14:section name="End" id="{D40C5E75-8B89-4980-92C4-7BD5BBC7CEFE}">
          <p14:sldIdLst>
            <p14:sldId id="21474701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B1FF"/>
    <a:srgbClr val="1A1B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8BA58-DD8C-4982-9F21-504D173D1A58}" v="3" dt="2021-10-17T04:58:50.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42"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i Mishra" userId="5e1ccd9d-e210-4db2-a581-eb396d84ac87" providerId="ADAL" clId="{8838BA58-DD8C-4982-9F21-504D173D1A58}"/>
    <pc:docChg chg="custSel addSld delSld modSld sldOrd modSection">
      <pc:chgData name="Divi Mishra" userId="5e1ccd9d-e210-4db2-a581-eb396d84ac87" providerId="ADAL" clId="{8838BA58-DD8C-4982-9F21-504D173D1A58}" dt="2021-10-21T06:56:56.286" v="164" actId="20577"/>
      <pc:docMkLst>
        <pc:docMk/>
      </pc:docMkLst>
      <pc:sldChg chg="modSp mod">
        <pc:chgData name="Divi Mishra" userId="5e1ccd9d-e210-4db2-a581-eb396d84ac87" providerId="ADAL" clId="{8838BA58-DD8C-4982-9F21-504D173D1A58}" dt="2021-10-14T05:00:00.817" v="1" actId="20577"/>
        <pc:sldMkLst>
          <pc:docMk/>
          <pc:sldMk cId="954086967" sldId="266"/>
        </pc:sldMkLst>
        <pc:spChg chg="mod">
          <ac:chgData name="Divi Mishra" userId="5e1ccd9d-e210-4db2-a581-eb396d84ac87" providerId="ADAL" clId="{8838BA58-DD8C-4982-9F21-504D173D1A58}" dt="2021-10-14T05:00:00.817" v="1" actId="20577"/>
          <ac:spMkLst>
            <pc:docMk/>
            <pc:sldMk cId="954086967" sldId="266"/>
            <ac:spMk id="15" creationId="{1ACBDE31-D0AE-4470-8CBF-7ABB0C28DCCF}"/>
          </ac:spMkLst>
        </pc:spChg>
      </pc:sldChg>
      <pc:sldChg chg="modSp mod">
        <pc:chgData name="Divi Mishra" userId="5e1ccd9d-e210-4db2-a581-eb396d84ac87" providerId="ADAL" clId="{8838BA58-DD8C-4982-9F21-504D173D1A58}" dt="2021-10-21T06:56:56.286" v="164" actId="20577"/>
        <pc:sldMkLst>
          <pc:docMk/>
          <pc:sldMk cId="3046388051" sldId="1936"/>
        </pc:sldMkLst>
        <pc:spChg chg="mod">
          <ac:chgData name="Divi Mishra" userId="5e1ccd9d-e210-4db2-a581-eb396d84ac87" providerId="ADAL" clId="{8838BA58-DD8C-4982-9F21-504D173D1A58}" dt="2021-10-21T06:56:56.286" v="164" actId="20577"/>
          <ac:spMkLst>
            <pc:docMk/>
            <pc:sldMk cId="3046388051" sldId="1936"/>
            <ac:spMk id="49" creationId="{017EB966-962D-443B-AEFF-255DD0180431}"/>
          </ac:spMkLst>
        </pc:spChg>
        <pc:spChg chg="mod">
          <ac:chgData name="Divi Mishra" userId="5e1ccd9d-e210-4db2-a581-eb396d84ac87" providerId="ADAL" clId="{8838BA58-DD8C-4982-9F21-504D173D1A58}" dt="2021-10-21T06:56:47.484" v="163" actId="20577"/>
          <ac:spMkLst>
            <pc:docMk/>
            <pc:sldMk cId="3046388051" sldId="1936"/>
            <ac:spMk id="68" creationId="{63549D2E-AE52-4DC0-B88A-37FAB97D4E42}"/>
          </ac:spMkLst>
        </pc:spChg>
        <pc:spChg chg="mod">
          <ac:chgData name="Divi Mishra" userId="5e1ccd9d-e210-4db2-a581-eb396d84ac87" providerId="ADAL" clId="{8838BA58-DD8C-4982-9F21-504D173D1A58}" dt="2021-10-21T06:56:32.767" v="129" actId="20577"/>
          <ac:spMkLst>
            <pc:docMk/>
            <pc:sldMk cId="3046388051" sldId="1936"/>
            <ac:spMk id="173" creationId="{EAA822C9-99DA-4466-B687-D2DA3947930C}"/>
          </ac:spMkLst>
        </pc:spChg>
      </pc:sldChg>
      <pc:sldChg chg="modSp mod">
        <pc:chgData name="Divi Mishra" userId="5e1ccd9d-e210-4db2-a581-eb396d84ac87" providerId="ADAL" clId="{8838BA58-DD8C-4982-9F21-504D173D1A58}" dt="2021-10-21T05:36:48.306" v="104" actId="14100"/>
        <pc:sldMkLst>
          <pc:docMk/>
          <pc:sldMk cId="1257876474" sldId="2147470181"/>
        </pc:sldMkLst>
        <pc:spChg chg="mod">
          <ac:chgData name="Divi Mishra" userId="5e1ccd9d-e210-4db2-a581-eb396d84ac87" providerId="ADAL" clId="{8838BA58-DD8C-4982-9F21-504D173D1A58}" dt="2021-10-21T05:36:48.306" v="104" actId="14100"/>
          <ac:spMkLst>
            <pc:docMk/>
            <pc:sldMk cId="1257876474" sldId="2147470181"/>
            <ac:spMk id="4" creationId="{F5BB634B-9376-4C29-9263-68B62916C679}"/>
          </ac:spMkLst>
        </pc:spChg>
      </pc:sldChg>
      <pc:sldChg chg="modSp mod">
        <pc:chgData name="Divi Mishra" userId="5e1ccd9d-e210-4db2-a581-eb396d84ac87" providerId="ADAL" clId="{8838BA58-DD8C-4982-9F21-504D173D1A58}" dt="2021-10-21T05:36:57.012" v="113" actId="14100"/>
        <pc:sldMkLst>
          <pc:docMk/>
          <pc:sldMk cId="2152763216" sldId="2147470188"/>
        </pc:sldMkLst>
        <pc:spChg chg="mod">
          <ac:chgData name="Divi Mishra" userId="5e1ccd9d-e210-4db2-a581-eb396d84ac87" providerId="ADAL" clId="{8838BA58-DD8C-4982-9F21-504D173D1A58}" dt="2021-10-21T05:36:57.012" v="113" actId="14100"/>
          <ac:spMkLst>
            <pc:docMk/>
            <pc:sldMk cId="2152763216" sldId="2147470188"/>
            <ac:spMk id="4" creationId="{F5BB634B-9376-4C29-9263-68B62916C679}"/>
          </ac:spMkLst>
        </pc:spChg>
      </pc:sldChg>
      <pc:sldChg chg="modSp mod">
        <pc:chgData name="Divi Mishra" userId="5e1ccd9d-e210-4db2-a581-eb396d84ac87" providerId="ADAL" clId="{8838BA58-DD8C-4982-9F21-504D173D1A58}" dt="2021-10-21T05:36:39.974" v="89" actId="14100"/>
        <pc:sldMkLst>
          <pc:docMk/>
          <pc:sldMk cId="2552469445" sldId="2147470194"/>
        </pc:sldMkLst>
        <pc:spChg chg="mod">
          <ac:chgData name="Divi Mishra" userId="5e1ccd9d-e210-4db2-a581-eb396d84ac87" providerId="ADAL" clId="{8838BA58-DD8C-4982-9F21-504D173D1A58}" dt="2021-10-21T05:36:39.974" v="89" actId="14100"/>
          <ac:spMkLst>
            <pc:docMk/>
            <pc:sldMk cId="2552469445" sldId="2147470194"/>
            <ac:spMk id="4" creationId="{F5BB634B-9376-4C29-9263-68B62916C679}"/>
          </ac:spMkLst>
        </pc:spChg>
      </pc:sldChg>
      <pc:sldChg chg="add del">
        <pc:chgData name="Divi Mishra" userId="5e1ccd9d-e210-4db2-a581-eb396d84ac87" providerId="ADAL" clId="{8838BA58-DD8C-4982-9F21-504D173D1A58}" dt="2021-10-17T04:58:28.193" v="3" actId="47"/>
        <pc:sldMkLst>
          <pc:docMk/>
          <pc:sldMk cId="490502689" sldId="2147470209"/>
        </pc:sldMkLst>
      </pc:sldChg>
      <pc:sldChg chg="delSp modSp add del mod ord">
        <pc:chgData name="Divi Mishra" userId="5e1ccd9d-e210-4db2-a581-eb396d84ac87" providerId="ADAL" clId="{8838BA58-DD8C-4982-9F21-504D173D1A58}" dt="2021-10-17T04:58:59.563" v="32" actId="47"/>
        <pc:sldMkLst>
          <pc:docMk/>
          <pc:sldMk cId="3035887190" sldId="2147470209"/>
        </pc:sldMkLst>
        <pc:spChg chg="mod">
          <ac:chgData name="Divi Mishra" userId="5e1ccd9d-e210-4db2-a581-eb396d84ac87" providerId="ADAL" clId="{8838BA58-DD8C-4982-9F21-504D173D1A58}" dt="2021-10-17T04:58:42.470" v="23" actId="20577"/>
          <ac:spMkLst>
            <pc:docMk/>
            <pc:sldMk cId="3035887190" sldId="2147470209"/>
            <ac:spMk id="2" creationId="{41A9C611-8CC1-4AAD-8F62-A4B30D54B0B5}"/>
          </ac:spMkLst>
        </pc:spChg>
        <pc:picChg chg="del">
          <ac:chgData name="Divi Mishra" userId="5e1ccd9d-e210-4db2-a581-eb396d84ac87" providerId="ADAL" clId="{8838BA58-DD8C-4982-9F21-504D173D1A58}" dt="2021-10-17T04:58:44.283" v="24" actId="478"/>
          <ac:picMkLst>
            <pc:docMk/>
            <pc:sldMk cId="3035887190" sldId="2147470209"/>
            <ac:picMk id="1026" creationId="{5DF00B07-57FA-4B61-9513-0A1BD0BE0C75}"/>
          </ac:picMkLst>
        </pc:picChg>
      </pc:sldChg>
      <pc:sldChg chg="addSp">
        <pc:chgData name="Divi Mishra" userId="5e1ccd9d-e210-4db2-a581-eb396d84ac87" providerId="ADAL" clId="{8838BA58-DD8C-4982-9F21-504D173D1A58}" dt="2021-10-17T04:58:50.231" v="27"/>
        <pc:sldMkLst>
          <pc:docMk/>
          <pc:sldMk cId="417972823" sldId="2147470210"/>
        </pc:sldMkLst>
        <pc:picChg chg="add">
          <ac:chgData name="Divi Mishra" userId="5e1ccd9d-e210-4db2-a581-eb396d84ac87" providerId="ADAL" clId="{8838BA58-DD8C-4982-9F21-504D173D1A58}" dt="2021-10-17T04:58:50.231" v="27"/>
          <ac:picMkLst>
            <pc:docMk/>
            <pc:sldMk cId="417972823" sldId="2147470210"/>
            <ac:picMk id="13314" creationId="{D21479ED-D73F-4B50-8A1A-9BF8026A40EB}"/>
          </ac:picMkLst>
        </pc:picChg>
      </pc:sldChg>
      <pc:sldChg chg="delSp modSp add del mod">
        <pc:chgData name="Divi Mishra" userId="5e1ccd9d-e210-4db2-a581-eb396d84ac87" providerId="ADAL" clId="{8838BA58-DD8C-4982-9F21-504D173D1A58}" dt="2021-10-17T04:59:12.744" v="80" actId="20577"/>
        <pc:sldMkLst>
          <pc:docMk/>
          <pc:sldMk cId="713649902" sldId="2147470210"/>
        </pc:sldMkLst>
        <pc:spChg chg="mod">
          <ac:chgData name="Divi Mishra" userId="5e1ccd9d-e210-4db2-a581-eb396d84ac87" providerId="ADAL" clId="{8838BA58-DD8C-4982-9F21-504D173D1A58}" dt="2021-10-17T04:59:12.744" v="80" actId="20577"/>
          <ac:spMkLst>
            <pc:docMk/>
            <pc:sldMk cId="713649902" sldId="2147470210"/>
            <ac:spMk id="2" creationId="{41A9C611-8CC1-4AAD-8F62-A4B30D54B0B5}"/>
          </ac:spMkLst>
        </pc:spChg>
        <pc:spChg chg="del">
          <ac:chgData name="Divi Mishra" userId="5e1ccd9d-e210-4db2-a581-eb396d84ac87" providerId="ADAL" clId="{8838BA58-DD8C-4982-9F21-504D173D1A58}" dt="2021-10-17T04:58:54.932" v="31" actId="478"/>
          <ac:spMkLst>
            <pc:docMk/>
            <pc:sldMk cId="713649902" sldId="2147470210"/>
            <ac:spMk id="7" creationId="{FBA8A3A4-44CA-4079-A3C7-BAFB289972E3}"/>
          </ac:spMkLst>
        </pc:spChg>
        <pc:picChg chg="del">
          <ac:chgData name="Divi Mishra" userId="5e1ccd9d-e210-4db2-a581-eb396d84ac87" providerId="ADAL" clId="{8838BA58-DD8C-4982-9F21-504D173D1A58}" dt="2021-10-17T04:58:47.370" v="26" actId="478"/>
          <ac:picMkLst>
            <pc:docMk/>
            <pc:sldMk cId="713649902" sldId="2147470210"/>
            <ac:picMk id="1026" creationId="{5DF00B07-57FA-4B61-9513-0A1BD0BE0C75}"/>
          </ac:picMkLst>
        </pc:picChg>
        <pc:picChg chg="mod">
          <ac:chgData name="Divi Mishra" userId="5e1ccd9d-e210-4db2-a581-eb396d84ac87" providerId="ADAL" clId="{8838BA58-DD8C-4982-9F21-504D173D1A58}" dt="2021-10-17T04:58:51.282" v="30" actId="962"/>
          <ac:picMkLst>
            <pc:docMk/>
            <pc:sldMk cId="713649902" sldId="2147470210"/>
            <ac:picMk id="13314" creationId="{D21479ED-D73F-4B50-8A1A-9BF8026A40EB}"/>
          </ac:picMkLst>
        </pc:picChg>
      </pc:sldChg>
    </pc:docChg>
  </pc:docChgLst>
  <pc:docChgLst>
    <pc:chgData name="Divi Mishra" userId="S::divimishra@microsoft.com::5e1ccd9d-e210-4db2-a581-eb396d84ac87" providerId="AD" clId="Web-{A523C9B2-2E61-D1C2-1D38-C20A73486B2C}"/>
    <pc:docChg chg="modSld">
      <pc:chgData name="Divi Mishra" userId="S::divimishra@microsoft.com::5e1ccd9d-e210-4db2-a581-eb396d84ac87" providerId="AD" clId="Web-{A523C9B2-2E61-D1C2-1D38-C20A73486B2C}" dt="2021-09-22T11:12:15.494" v="1"/>
      <pc:docMkLst>
        <pc:docMk/>
      </pc:docMkLst>
      <pc:sldChg chg="addSp">
        <pc:chgData name="Divi Mishra" userId="S::divimishra@microsoft.com::5e1ccd9d-e210-4db2-a581-eb396d84ac87" providerId="AD" clId="Web-{A523C9B2-2E61-D1C2-1D38-C20A73486B2C}" dt="2021-09-22T11:12:15.494" v="1"/>
        <pc:sldMkLst>
          <pc:docMk/>
          <pc:sldMk cId="388970" sldId="2147470205"/>
        </pc:sldMkLst>
        <pc:spChg chg="add">
          <ac:chgData name="Divi Mishra" userId="S::divimishra@microsoft.com::5e1ccd9d-e210-4db2-a581-eb396d84ac87" providerId="AD" clId="Web-{A523C9B2-2E61-D1C2-1D38-C20A73486B2C}" dt="2021-09-22T11:12:15.494" v="1"/>
          <ac:spMkLst>
            <pc:docMk/>
            <pc:sldMk cId="388970" sldId="2147470205"/>
            <ac:spMk id="3" creationId="{8C540A66-9FEC-4D0D-9D16-5B0146A8004B}"/>
          </ac:spMkLst>
        </pc:spChg>
      </pc:sldChg>
      <pc:sldChg chg="modSp">
        <pc:chgData name="Divi Mishra" userId="S::divimishra@microsoft.com::5e1ccd9d-e210-4db2-a581-eb396d84ac87" providerId="AD" clId="Web-{A523C9B2-2E61-D1C2-1D38-C20A73486B2C}" dt="2021-09-22T11:00:07.807" v="0" actId="20577"/>
        <pc:sldMkLst>
          <pc:docMk/>
          <pc:sldMk cId="517572385" sldId="2147470207"/>
        </pc:sldMkLst>
        <pc:spChg chg="mod">
          <ac:chgData name="Divi Mishra" userId="S::divimishra@microsoft.com::5e1ccd9d-e210-4db2-a581-eb396d84ac87" providerId="AD" clId="Web-{A523C9B2-2E61-D1C2-1D38-C20A73486B2C}" dt="2021-09-22T11:00:07.807" v="0" actId="20577"/>
          <ac:spMkLst>
            <pc:docMk/>
            <pc:sldMk cId="517572385" sldId="2147470207"/>
            <ac:spMk id="4" creationId="{F5BB634B-9376-4C29-9263-68B62916C679}"/>
          </ac:spMkLst>
        </pc:spChg>
      </pc:sldChg>
    </pc:docChg>
  </pc:docChgLst>
  <pc:docChgLst>
    <pc:chgData name="Divi Mishra" userId="S::divimishra@microsoft.com::5e1ccd9d-e210-4db2-a581-eb396d84ac87" providerId="AD" clId="Web-{728995D7-A597-4CE4-B03E-4ABF1CF7499E}"/>
    <pc:docChg chg="modSld">
      <pc:chgData name="Divi Mishra" userId="S::divimishra@microsoft.com::5e1ccd9d-e210-4db2-a581-eb396d84ac87" providerId="AD" clId="Web-{728995D7-A597-4CE4-B03E-4ABF1CF7499E}" dt="2021-09-21T10:50:27.895" v="1" actId="1076"/>
      <pc:docMkLst>
        <pc:docMk/>
      </pc:docMkLst>
      <pc:sldChg chg="modSp">
        <pc:chgData name="Divi Mishra" userId="S::divimishra@microsoft.com::5e1ccd9d-e210-4db2-a581-eb396d84ac87" providerId="AD" clId="Web-{728995D7-A597-4CE4-B03E-4ABF1CF7499E}" dt="2021-09-21T10:50:27.895" v="1" actId="1076"/>
        <pc:sldMkLst>
          <pc:docMk/>
          <pc:sldMk cId="567114080" sldId="9889"/>
        </pc:sldMkLst>
        <pc:picChg chg="mod">
          <ac:chgData name="Divi Mishra" userId="S::divimishra@microsoft.com::5e1ccd9d-e210-4db2-a581-eb396d84ac87" providerId="AD" clId="Web-{728995D7-A597-4CE4-B03E-4ABF1CF7499E}" dt="2021-09-21T10:50:27.895" v="1" actId="1076"/>
          <ac:picMkLst>
            <pc:docMk/>
            <pc:sldMk cId="567114080" sldId="9889"/>
            <ac:picMk id="2" creationId="{A5CD3824-DFFB-45E2-8814-EDA0262D6C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73CF9-0EF4-45E4-AB40-F293539874B5}" type="datetimeFigureOut">
              <a:rPr lang="en-US" smtClean="0"/>
              <a:t>10/20/2021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89F17-D4B3-4DED-8775-78EF7D7F70F3}" type="slidenum">
              <a:rPr lang="en-US" smtClean="0"/>
              <a:t>‹#›</a:t>
            </a:fld>
            <a:endParaRPr lang="en-US"/>
          </a:p>
        </p:txBody>
      </p:sp>
    </p:spTree>
    <p:extLst>
      <p:ext uri="{BB962C8B-B14F-4D97-AF65-F5344CB8AC3E}">
        <p14:creationId xmlns:p14="http://schemas.microsoft.com/office/powerpoint/2010/main" val="187097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route-system-feedback/2-continuously-monito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learn/modules/capture-page-load-times-application-insights/2-enable-application-insight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learn/modules/app-service-scale-up-scale-out/2-scale-a-web-app-manuall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devops/pipelines/get-started/pipelines-get-started?view=azure-devop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microsoft.com/en-us/azure/devops/pipelines/get-started/key-pipelines-concepts?view=azure-devop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pp-service/deploy-staging-slo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pp-service/deploy-staging-slo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en-us/services/app-service/migration-assistan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pp-service/deploy-staging-slot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learn/modules/configure-azure-app-services/6-add-deployment-slo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1</a:t>
            </a:fld>
            <a:endParaRPr lang="en-US"/>
          </a:p>
        </p:txBody>
      </p:sp>
    </p:spTree>
    <p:extLst>
      <p:ext uri="{BB962C8B-B14F-4D97-AF65-F5344CB8AC3E}">
        <p14:creationId xmlns:p14="http://schemas.microsoft.com/office/powerpoint/2010/main" val="3570797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60" lvl="1" indent="0" defTabSz="933203">
              <a:spcBef>
                <a:spcPts val="1225"/>
              </a:spcBef>
              <a:buNone/>
              <a:defRPr/>
            </a:pPr>
            <a:endParaRPr lang="en-US">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10/20/2021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727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Continuously monitor applications and services - Learn | Microsoft Docs</a:t>
            </a:r>
            <a:endParaRPr lang="en-US"/>
          </a:p>
          <a:p>
            <a:r>
              <a:rPr lang="en-US">
                <a:hlinkClick r:id="rId4"/>
              </a:rPr>
              <a:t>Enable Application Insights on an Azure web app - Learn | Microsoft Docs</a:t>
            </a:r>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14</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60" lvl="1" indent="0" defTabSz="933203">
              <a:spcBef>
                <a:spcPts val="1225"/>
              </a:spcBef>
              <a:buNone/>
              <a:defRPr/>
            </a:pPr>
            <a:r>
              <a:rPr lang="en-US">
                <a:hlinkClick r:id="rId3"/>
              </a:rPr>
              <a:t>Scale a web app manually - Learn | Microsoft Docs</a:t>
            </a:r>
            <a:endParaRPr lang="en-US">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10/20/2021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47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60" lvl="1" indent="0" defTabSz="933203">
              <a:spcBef>
                <a:spcPts val="1225"/>
              </a:spcBef>
              <a:buNone/>
              <a:defRPr/>
            </a:pPr>
            <a:endParaRPr lang="en-US">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10/20/2021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59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18</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marR="0"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Azure repos vs GitHub</a:t>
            </a:r>
          </a:p>
          <a:p>
            <a:pPr marL="571500" marR="0"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Azure boards -&gt; integrated with GH</a:t>
            </a:r>
          </a:p>
          <a:p>
            <a:pPr marL="0" marR="0" indent="0">
              <a:lnSpc>
                <a:spcPct val="107000"/>
              </a:lnSpc>
              <a:spcBef>
                <a:spcPts val="0"/>
              </a:spcBef>
              <a:spcAft>
                <a:spcPts val="600"/>
              </a:spcAft>
              <a:buFontTx/>
              <a:buNone/>
            </a:pP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anose="020B0502040204020203"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anose="020B0502040204020203" pitchFamily="34" charset="0"/>
            </a:endParaRPr>
          </a:p>
        </p:txBody>
      </p:sp>
    </p:spTree>
    <p:extLst>
      <p:ext uri="{BB962C8B-B14F-4D97-AF65-F5344CB8AC3E}">
        <p14:creationId xmlns:p14="http://schemas.microsoft.com/office/powerpoint/2010/main" val="2017199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Use Azure Pipelines - Azure Pipelines | Microsoft Docs</a:t>
            </a:r>
            <a:endParaRPr lang="en-US"/>
          </a:p>
          <a:p>
            <a:r>
              <a:rPr lang="en-US">
                <a:hlinkClick r:id="rId4"/>
              </a:rPr>
              <a:t>Azure Pipelines New User Guide - Key concepts - Azure Pipelines | Microsoft Docs</a:t>
            </a:r>
            <a:endParaRPr lang="en-US"/>
          </a:p>
          <a:p>
            <a:endParaRPr lang="en-US"/>
          </a:p>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22</a:t>
            </a:fld>
            <a:endParaRPr lang="en-US"/>
          </a:p>
        </p:txBody>
      </p:sp>
    </p:spTree>
    <p:extLst>
      <p:ext uri="{BB962C8B-B14F-4D97-AF65-F5344CB8AC3E}">
        <p14:creationId xmlns:p14="http://schemas.microsoft.com/office/powerpoint/2010/main" val="3083135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Set up staging environments - Azure App Service | Microsoft Docs</a:t>
            </a:r>
            <a:endParaRPr lang="en-US"/>
          </a:p>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23</a:t>
            </a:fld>
            <a:endParaRPr lang="en-US"/>
          </a:p>
        </p:txBody>
      </p:sp>
    </p:spTree>
    <p:extLst>
      <p:ext uri="{BB962C8B-B14F-4D97-AF65-F5344CB8AC3E}">
        <p14:creationId xmlns:p14="http://schemas.microsoft.com/office/powerpoint/2010/main" val="515687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the 2 pipelines here</a:t>
            </a:r>
          </a:p>
        </p:txBody>
      </p:sp>
      <p:sp>
        <p:nvSpPr>
          <p:cNvPr id="4" name="Slide Number Placeholder 3"/>
          <p:cNvSpPr>
            <a:spLocks noGrp="1"/>
          </p:cNvSpPr>
          <p:nvPr>
            <p:ph type="sldNum" sz="quarter" idx="5"/>
          </p:nvPr>
        </p:nvSpPr>
        <p:spPr/>
        <p:txBody>
          <a:bodyPr/>
          <a:lstStyle/>
          <a:p>
            <a:fld id="{A7E89F17-D4B3-4DED-8775-78EF7D7F70F3}" type="slidenum">
              <a:rPr lang="en-US" smtClean="0"/>
              <a:t>24</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Traffic Manager + WAF</a:t>
            </a:r>
          </a:p>
        </p:txBody>
      </p:sp>
      <p:sp>
        <p:nvSpPr>
          <p:cNvPr id="4" name="Slide Number Placeholder 3"/>
          <p:cNvSpPr>
            <a:spLocks noGrp="1"/>
          </p:cNvSpPr>
          <p:nvPr>
            <p:ph type="sldNum" sz="quarter" idx="5"/>
          </p:nvPr>
        </p:nvSpPr>
        <p:spPr/>
        <p:txBody>
          <a:bodyPr/>
          <a:lstStyle/>
          <a:p>
            <a:fld id="{A7E89F17-D4B3-4DED-8775-78EF7D7F70F3}" type="slidenum">
              <a:rPr lang="en-US" smtClean="0"/>
              <a:t>25</a:t>
            </a:fld>
            <a:endParaRPr lang="en-US"/>
          </a:p>
        </p:txBody>
      </p:sp>
    </p:spTree>
    <p:extLst>
      <p:ext uri="{BB962C8B-B14F-4D97-AF65-F5344CB8AC3E}">
        <p14:creationId xmlns:p14="http://schemas.microsoft.com/office/powerpoint/2010/main" val="101651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10/20/2021 8:47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63941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189" fontAlgn="base">
              <a:lnSpc>
                <a:spcPct val="90000"/>
              </a:lnSpc>
              <a:spcBef>
                <a:spcPct val="0"/>
              </a:spcBef>
              <a:spcAft>
                <a:spcPct val="0"/>
              </a:spcAft>
              <a:buFontTx/>
              <a:buNone/>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354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Set up staging environments - Azure App Service | Microsoft Docs</a:t>
            </a:r>
            <a:endParaRPr lang="en-US"/>
          </a:p>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27</a:t>
            </a:fld>
            <a:endParaRPr lang="en-US"/>
          </a:p>
        </p:txBody>
      </p:sp>
    </p:spTree>
    <p:extLst>
      <p:ext uri="{BB962C8B-B14F-4D97-AF65-F5344CB8AC3E}">
        <p14:creationId xmlns:p14="http://schemas.microsoft.com/office/powerpoint/2010/main" val="225622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28</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Traffic Manager + WAF</a:t>
            </a:r>
          </a:p>
        </p:txBody>
      </p:sp>
      <p:sp>
        <p:nvSpPr>
          <p:cNvPr id="4" name="Slide Number Placeholder 3"/>
          <p:cNvSpPr>
            <a:spLocks noGrp="1"/>
          </p:cNvSpPr>
          <p:nvPr>
            <p:ph type="sldNum" sz="quarter" idx="5"/>
          </p:nvPr>
        </p:nvSpPr>
        <p:spPr/>
        <p:txBody>
          <a:bodyPr/>
          <a:lstStyle/>
          <a:p>
            <a:fld id="{A7E89F17-D4B3-4DED-8775-78EF7D7F70F3}" type="slidenum">
              <a:rPr lang="en-US" smtClean="0"/>
              <a:t>29</a:t>
            </a:fld>
            <a:endParaRPr lang="en-US"/>
          </a:p>
        </p:txBody>
      </p:sp>
    </p:spTree>
    <p:extLst>
      <p:ext uri="{BB962C8B-B14F-4D97-AF65-F5344CB8AC3E}">
        <p14:creationId xmlns:p14="http://schemas.microsoft.com/office/powerpoint/2010/main" val="101651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60" lvl="1" indent="0" defTabSz="933203">
              <a:spcBef>
                <a:spcPts val="1225"/>
              </a:spcBef>
              <a:buNone/>
              <a:defRPr/>
            </a:pPr>
            <a:r>
              <a:rPr lang="en-US" dirty="0">
                <a:hlinkClick r:id="rId3"/>
              </a:rPr>
              <a:t>Migrate to Azure App Service | Microsoft Azure</a:t>
            </a:r>
            <a:endParaRPr lang="en-US" dirty="0">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10/20/2021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12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92F"/>
                </a:solidFill>
                <a:effectLst/>
                <a:latin typeface="-apple-system"/>
              </a:rPr>
              <a:t>At this time, we support .NET app migration from Windows OS to Azure App Service.</a:t>
            </a:r>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31</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32</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33</a:t>
            </a:fld>
            <a:endParaRPr lang="en-US"/>
          </a:p>
        </p:txBody>
      </p:sp>
    </p:spTree>
    <p:extLst>
      <p:ext uri="{BB962C8B-B14F-4D97-AF65-F5344CB8AC3E}">
        <p14:creationId xmlns:p14="http://schemas.microsoft.com/office/powerpoint/2010/main" val="217788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613" y="720725"/>
            <a:ext cx="6416675" cy="360997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10"/>
          </p:nvPr>
        </p:nvSpPr>
        <p:spPr/>
        <p:txBody>
          <a:bodyPr/>
          <a:lstStyle/>
          <a:p>
            <a:pPr marL="0" marR="0" lvl="0" indent="0" algn="r" defTabSz="943403" rtl="0" eaLnBrk="1" fontAlgn="auto" latinLnBrk="0" hangingPunct="1">
              <a:lnSpc>
                <a:spcPct val="100000"/>
              </a:lnSpc>
              <a:spcBef>
                <a:spcPts val="0"/>
              </a:spcBef>
              <a:spcAft>
                <a:spcPts val="0"/>
              </a:spcAft>
              <a:buClrTx/>
              <a:buSzTx/>
              <a:buFontTx/>
              <a:buNone/>
              <a:tabLst/>
              <a:defRPr/>
            </a:pPr>
            <a:fld id="{596C6A1E-CC73-4395-9E98-AF1EE1E6ADC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0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5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100">
                <a:effectLst/>
                <a:latin typeface="Calibri" panose="020F0502020204030204" pitchFamily="34" charset="0"/>
              </a:rPr>
              <a:t>Why App service?</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Multiple languages and frameworks: </a:t>
            </a:r>
            <a:r>
              <a:rPr lang="en-US" sz="1800">
                <a:effectLst/>
                <a:latin typeface="Calibri" panose="020F0502020204030204" pitchFamily="34" charset="0"/>
              </a:rPr>
              <a:t>Languages supported: .NET, .NET Core, Java, Rube, Node.js, PHP and Python</a:t>
            </a:r>
            <a:endParaRPr lang="en-US" sz="1100" b="0" i="0">
              <a:effectLst/>
              <a:latin typeface="Calibri" panose="020F0502020204030204" pitchFamily="34" charset="0"/>
            </a:endParaRP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Managed production environment -&gt; automatically patch and maintain</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Containerize &amp; Docker </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DevOps</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High availability</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Connection to SaaS platforms and on-premises</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Security and compliance</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App templates for </a:t>
            </a:r>
            <a:r>
              <a:rPr lang="en-US" sz="1100" b="0" i="0" err="1">
                <a:effectLst/>
                <a:latin typeface="Calibri" panose="020F0502020204030204" pitchFamily="34" charset="0"/>
              </a:rPr>
              <a:t>Wordpress</a:t>
            </a:r>
            <a:r>
              <a:rPr lang="en-US" sz="1100" b="0" i="0">
                <a:effectLst/>
                <a:latin typeface="Calibri" panose="020F0502020204030204" pitchFamily="34" charset="0"/>
              </a:rPr>
              <a:t>, Joomla, and Drupal</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VS and VS Code integration</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API and mobile features: App Service provides turn-key CORS support for RESTful API scenarios</a:t>
            </a:r>
          </a:p>
          <a:p>
            <a:pPr marL="742950" lvl="1" indent="-285750" rtl="0" fontAlgn="ctr">
              <a:spcBef>
                <a:spcPts val="0"/>
              </a:spcBef>
              <a:spcAft>
                <a:spcPts val="0"/>
              </a:spcAft>
              <a:buFont typeface="+mj-lt"/>
              <a:buAutoNum type="arabicPeriod"/>
            </a:pPr>
            <a:r>
              <a:rPr lang="en-US" sz="1100" b="0" i="0">
                <a:effectLst/>
                <a:latin typeface="Calibri" panose="020F0502020204030204" pitchFamily="34" charset="0"/>
              </a:rPr>
              <a:t>Serverless code</a:t>
            </a:r>
          </a:p>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6</a:t>
            </a:fld>
            <a:endParaRPr lang="en-US"/>
          </a:p>
        </p:txBody>
      </p:sp>
    </p:spTree>
    <p:extLst>
      <p:ext uri="{BB962C8B-B14F-4D97-AF65-F5344CB8AC3E}">
        <p14:creationId xmlns:p14="http://schemas.microsoft.com/office/powerpoint/2010/main" val="90003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189" fontAlgn="base">
              <a:lnSpc>
                <a:spcPct val="90000"/>
              </a:lnSpc>
              <a:spcBef>
                <a:spcPct val="0"/>
              </a:spcBef>
              <a:spcAft>
                <a:spcPct val="0"/>
              </a:spcAft>
              <a:buFontTx/>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Pay for the App Service Plan</a:t>
            </a:r>
          </a:p>
          <a:p>
            <a:pPr marL="285750" indent="-285750" defTabSz="950189" fontAlgn="base">
              <a:lnSpc>
                <a:spcPct val="90000"/>
              </a:lnSpc>
              <a:spcBef>
                <a:spcPct val="0"/>
              </a:spcBef>
              <a:spcAft>
                <a:spcPct val="0"/>
              </a:spcAft>
              <a:buFontTx/>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Multiple Apps per Plan</a:t>
            </a:r>
          </a:p>
          <a:p>
            <a:pPr marL="285750" indent="-285750" defTabSz="950189" fontAlgn="base">
              <a:lnSpc>
                <a:spcPct val="90000"/>
              </a:lnSpc>
              <a:spcBef>
                <a:spcPct val="0"/>
              </a:spcBef>
              <a:spcAft>
                <a:spcPct val="0"/>
              </a:spcAft>
              <a:buFontTx/>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Autoscale, HA, DR</a:t>
            </a:r>
          </a:p>
          <a:p>
            <a:pPr marL="285750" indent="-285750" defTabSz="950189" fontAlgn="base">
              <a:lnSpc>
                <a:spcPct val="90000"/>
              </a:lnSpc>
              <a:spcBef>
                <a:spcPct val="0"/>
              </a:spcBef>
              <a:spcAft>
                <a:spcPct val="0"/>
              </a:spcAft>
              <a:buFontTx/>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Fast setup and scale operations</a:t>
            </a:r>
          </a:p>
          <a:p>
            <a:pPr marL="285750" indent="-285750" defTabSz="950189" fontAlgn="base">
              <a:lnSpc>
                <a:spcPct val="90000"/>
              </a:lnSpc>
              <a:spcBef>
                <a:spcPct val="0"/>
              </a:spcBef>
              <a:spcAft>
                <a:spcPct val="0"/>
              </a:spcAft>
              <a:buFontTx/>
              <a:buChar char="-"/>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Public endpoint</a:t>
            </a:r>
          </a:p>
          <a:p>
            <a:pPr marL="0" indent="0" defTabSz="950189" fontAlgn="base">
              <a:lnSpc>
                <a:spcPct val="90000"/>
              </a:lnSpc>
              <a:spcBef>
                <a:spcPct val="0"/>
              </a:spcBef>
              <a:spcAft>
                <a:spcPct val="0"/>
              </a:spcAft>
              <a:buFontTx/>
              <a:buNone/>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a:p>
            <a:pPr marL="0" indent="0" defTabSz="950189" fontAlgn="base">
              <a:lnSpc>
                <a:spcPct val="90000"/>
              </a:lnSpc>
              <a:spcBef>
                <a:spcPct val="0"/>
              </a:spcBef>
              <a:spcAft>
                <a:spcPct val="0"/>
              </a:spcAft>
              <a:buFontTx/>
              <a:buNone/>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Enable authentication to app + managed identities to access other resources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96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Set up staging environments - Azure App Service | Microsoft Docs</a:t>
            </a:r>
            <a:endParaRPr lang="en-US"/>
          </a:p>
          <a:p>
            <a:r>
              <a:rPr lang="en-US"/>
              <a:t>On what settings get swapped: </a:t>
            </a:r>
            <a:r>
              <a:rPr lang="en-US">
                <a:hlinkClick r:id="rId4"/>
              </a:rPr>
              <a:t>Add deployment slots - Learn | Microsoft Docs</a:t>
            </a:r>
            <a:endParaRPr lang="en-US"/>
          </a:p>
          <a:p>
            <a:endParaRPr lang="en-US"/>
          </a:p>
          <a:p>
            <a:pPr algn="l"/>
            <a:r>
              <a:rPr lang="en-US" b="1" i="0">
                <a:solidFill>
                  <a:srgbClr val="171717"/>
                </a:solidFill>
                <a:effectLst/>
                <a:latin typeface="Segoe UI" panose="020B0502040204020203" pitchFamily="34" charset="0"/>
              </a:rPr>
              <a:t>Settings that are swapped:</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General settings, such as framework version, 32/64-bit, web sockets</a:t>
            </a:r>
          </a:p>
          <a:p>
            <a:pPr algn="l">
              <a:buFont typeface="Arial" panose="020B0604020202020204" pitchFamily="34" charset="0"/>
              <a:buChar char="•"/>
            </a:pPr>
            <a:r>
              <a:rPr lang="en-US" b="0" i="0">
                <a:solidFill>
                  <a:srgbClr val="171717"/>
                </a:solidFill>
                <a:effectLst/>
                <a:latin typeface="Segoe UI" panose="020B0502040204020203" pitchFamily="34" charset="0"/>
              </a:rPr>
              <a:t>App settings (can be configured to stick to a slot)</a:t>
            </a:r>
          </a:p>
          <a:p>
            <a:pPr algn="l">
              <a:buFont typeface="Arial" panose="020B0604020202020204" pitchFamily="34" charset="0"/>
              <a:buChar char="•"/>
            </a:pPr>
            <a:r>
              <a:rPr lang="en-US" b="0" i="0">
                <a:solidFill>
                  <a:srgbClr val="171717"/>
                </a:solidFill>
                <a:effectLst/>
                <a:latin typeface="Segoe UI" panose="020B0502040204020203" pitchFamily="34" charset="0"/>
              </a:rPr>
              <a:t>Connection strings (can be configured to stick to a slot)</a:t>
            </a:r>
          </a:p>
          <a:p>
            <a:pPr algn="l">
              <a:buFont typeface="Arial" panose="020B0604020202020204" pitchFamily="34" charset="0"/>
              <a:buChar char="•"/>
            </a:pPr>
            <a:r>
              <a:rPr lang="en-US" b="0" i="0">
                <a:solidFill>
                  <a:srgbClr val="171717"/>
                </a:solidFill>
                <a:effectLst/>
                <a:latin typeface="Segoe UI" panose="020B0502040204020203" pitchFamily="34" charset="0"/>
              </a:rPr>
              <a:t>Handler mappings</a:t>
            </a:r>
          </a:p>
          <a:p>
            <a:pPr algn="l">
              <a:buFont typeface="Arial" panose="020B0604020202020204" pitchFamily="34" charset="0"/>
              <a:buChar char="•"/>
            </a:pPr>
            <a:r>
              <a:rPr lang="en-US" b="0" i="0">
                <a:solidFill>
                  <a:srgbClr val="171717"/>
                </a:solidFill>
                <a:effectLst/>
                <a:latin typeface="Segoe UI" panose="020B0502040204020203" pitchFamily="34" charset="0"/>
              </a:rPr>
              <a:t>Public certificates</a:t>
            </a:r>
          </a:p>
          <a:p>
            <a:pPr algn="l">
              <a:buFont typeface="Arial" panose="020B0604020202020204" pitchFamily="34" charset="0"/>
              <a:buChar char="•"/>
            </a:pPr>
            <a:r>
              <a:rPr lang="en-US" b="0" i="0" err="1">
                <a:solidFill>
                  <a:srgbClr val="171717"/>
                </a:solidFill>
                <a:effectLst/>
                <a:latin typeface="Segoe UI" panose="020B0502040204020203" pitchFamily="34" charset="0"/>
              </a:rPr>
              <a:t>WebJobs</a:t>
            </a:r>
            <a:r>
              <a:rPr lang="en-US" b="0" i="0">
                <a:solidFill>
                  <a:srgbClr val="171717"/>
                </a:solidFill>
                <a:effectLst/>
                <a:latin typeface="Segoe UI" panose="020B0502040204020203" pitchFamily="34" charset="0"/>
              </a:rPr>
              <a:t> content</a:t>
            </a:r>
          </a:p>
          <a:p>
            <a:pPr algn="l">
              <a:buFont typeface="Arial" panose="020B0604020202020204" pitchFamily="34" charset="0"/>
              <a:buChar char="•"/>
            </a:pPr>
            <a:r>
              <a:rPr lang="en-US" b="0" i="0">
                <a:solidFill>
                  <a:srgbClr val="171717"/>
                </a:solidFill>
                <a:effectLst/>
                <a:latin typeface="Segoe UI" panose="020B0502040204020203" pitchFamily="34" charset="0"/>
              </a:rPr>
              <a:t>Hybrid connections *</a:t>
            </a:r>
          </a:p>
          <a:p>
            <a:pPr algn="l">
              <a:buFont typeface="Arial" panose="020B0604020202020204" pitchFamily="34" charset="0"/>
              <a:buChar char="•"/>
            </a:pPr>
            <a:r>
              <a:rPr lang="en-US" b="0" i="0">
                <a:solidFill>
                  <a:srgbClr val="171717"/>
                </a:solidFill>
                <a:effectLst/>
                <a:latin typeface="Segoe UI" panose="020B0502040204020203" pitchFamily="34" charset="0"/>
              </a:rPr>
              <a:t>Service endpoints *</a:t>
            </a:r>
          </a:p>
          <a:p>
            <a:pPr algn="l">
              <a:buFont typeface="Arial" panose="020B0604020202020204" pitchFamily="34" charset="0"/>
              <a:buChar char="•"/>
            </a:pPr>
            <a:r>
              <a:rPr lang="en-US" b="0" i="0">
                <a:solidFill>
                  <a:srgbClr val="171717"/>
                </a:solidFill>
                <a:effectLst/>
                <a:latin typeface="Segoe UI" panose="020B0502040204020203" pitchFamily="34" charset="0"/>
              </a:rPr>
              <a:t>Azure Content Delivery Network *</a:t>
            </a:r>
          </a:p>
          <a:p>
            <a:pPr algn="l"/>
            <a:r>
              <a:rPr lang="en-US" b="0" i="0">
                <a:solidFill>
                  <a:srgbClr val="171717"/>
                </a:solidFill>
                <a:effectLst/>
                <a:latin typeface="Segoe UI" panose="020B0502040204020203" pitchFamily="34" charset="0"/>
              </a:rPr>
              <a:t>Features marked with an asterisk (*) are planned to be </a:t>
            </a:r>
            <a:r>
              <a:rPr lang="en-US" b="0" i="0" err="1">
                <a:solidFill>
                  <a:srgbClr val="171717"/>
                </a:solidFill>
                <a:effectLst/>
                <a:latin typeface="Segoe UI" panose="020B0502040204020203" pitchFamily="34" charset="0"/>
              </a:rPr>
              <a:t>unswapped</a:t>
            </a:r>
            <a:r>
              <a:rPr lang="en-US" b="0" i="0">
                <a:solidFill>
                  <a:srgbClr val="171717"/>
                </a:solidFill>
                <a:effectLst/>
                <a:latin typeface="Segoe UI" panose="020B0502040204020203" pitchFamily="34" charset="0"/>
              </a:rPr>
              <a:t>.</a:t>
            </a:r>
          </a:p>
          <a:p>
            <a:pPr algn="l"/>
            <a:r>
              <a:rPr lang="en-US" b="1" i="0">
                <a:solidFill>
                  <a:srgbClr val="171717"/>
                </a:solidFill>
                <a:effectLst/>
                <a:latin typeface="Segoe UI" panose="020B0502040204020203" pitchFamily="34" charset="0"/>
              </a:rPr>
              <a:t>Settings that aren't swapped:</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Publishing endpoints</a:t>
            </a:r>
          </a:p>
          <a:p>
            <a:pPr algn="l">
              <a:buFont typeface="Arial" panose="020B0604020202020204" pitchFamily="34" charset="0"/>
              <a:buChar char="•"/>
            </a:pPr>
            <a:r>
              <a:rPr lang="en-US" b="0" i="0">
                <a:solidFill>
                  <a:srgbClr val="171717"/>
                </a:solidFill>
                <a:effectLst/>
                <a:latin typeface="Segoe UI" panose="020B0502040204020203" pitchFamily="34" charset="0"/>
              </a:rPr>
              <a:t>Custom domain names</a:t>
            </a:r>
          </a:p>
          <a:p>
            <a:pPr algn="l">
              <a:buFont typeface="Arial" panose="020B0604020202020204" pitchFamily="34" charset="0"/>
              <a:buChar char="•"/>
            </a:pPr>
            <a:r>
              <a:rPr lang="en-US" b="0" i="0">
                <a:solidFill>
                  <a:srgbClr val="171717"/>
                </a:solidFill>
                <a:effectLst/>
                <a:latin typeface="Segoe UI" panose="020B0502040204020203" pitchFamily="34" charset="0"/>
              </a:rPr>
              <a:t>Non-public certificates and TLS/SSL settings</a:t>
            </a:r>
          </a:p>
          <a:p>
            <a:pPr algn="l">
              <a:buFont typeface="Arial" panose="020B0604020202020204" pitchFamily="34" charset="0"/>
              <a:buChar char="•"/>
            </a:pPr>
            <a:r>
              <a:rPr lang="en-US" b="0" i="0">
                <a:solidFill>
                  <a:srgbClr val="171717"/>
                </a:solidFill>
                <a:effectLst/>
                <a:latin typeface="Segoe UI" panose="020B0502040204020203" pitchFamily="34" charset="0"/>
              </a:rPr>
              <a:t>Scale settings</a:t>
            </a:r>
          </a:p>
          <a:p>
            <a:pPr algn="l">
              <a:buFont typeface="Arial" panose="020B0604020202020204" pitchFamily="34" charset="0"/>
              <a:buChar char="•"/>
            </a:pPr>
            <a:r>
              <a:rPr lang="en-US" b="0" i="0" err="1">
                <a:solidFill>
                  <a:srgbClr val="171717"/>
                </a:solidFill>
                <a:effectLst/>
                <a:latin typeface="Segoe UI" panose="020B0502040204020203" pitchFamily="34" charset="0"/>
              </a:rPr>
              <a:t>WebJobs</a:t>
            </a:r>
            <a:r>
              <a:rPr lang="en-US" b="0" i="0">
                <a:solidFill>
                  <a:srgbClr val="171717"/>
                </a:solidFill>
                <a:effectLst/>
                <a:latin typeface="Segoe UI" panose="020B0502040204020203" pitchFamily="34" charset="0"/>
              </a:rPr>
              <a:t> schedulers</a:t>
            </a:r>
          </a:p>
          <a:p>
            <a:pPr algn="l">
              <a:buFont typeface="Arial" panose="020B0604020202020204" pitchFamily="34" charset="0"/>
              <a:buChar char="•"/>
            </a:pPr>
            <a:r>
              <a:rPr lang="en-US" b="0" i="0">
                <a:solidFill>
                  <a:srgbClr val="171717"/>
                </a:solidFill>
                <a:effectLst/>
                <a:latin typeface="Segoe UI" panose="020B0502040204020203" pitchFamily="34" charset="0"/>
              </a:rPr>
              <a:t>IP restrictions</a:t>
            </a:r>
          </a:p>
          <a:p>
            <a:pPr algn="l">
              <a:buFont typeface="Arial" panose="020B0604020202020204" pitchFamily="34" charset="0"/>
              <a:buChar char="•"/>
            </a:pPr>
            <a:r>
              <a:rPr lang="en-US" b="0" i="0">
                <a:solidFill>
                  <a:srgbClr val="171717"/>
                </a:solidFill>
                <a:effectLst/>
                <a:latin typeface="Segoe UI" panose="020B0502040204020203" pitchFamily="34" charset="0"/>
              </a:rPr>
              <a:t>Always On</a:t>
            </a:r>
          </a:p>
          <a:p>
            <a:pPr algn="l">
              <a:buFont typeface="Arial" panose="020B0604020202020204" pitchFamily="34" charset="0"/>
              <a:buChar char="•"/>
            </a:pPr>
            <a:r>
              <a:rPr lang="en-US" b="0" i="0">
                <a:solidFill>
                  <a:srgbClr val="171717"/>
                </a:solidFill>
                <a:effectLst/>
                <a:latin typeface="Segoe UI" panose="020B0502040204020203" pitchFamily="34" charset="0"/>
              </a:rPr>
              <a:t>Diagnostic settings</a:t>
            </a:r>
          </a:p>
          <a:p>
            <a:pPr algn="l">
              <a:buFont typeface="Arial" panose="020B0604020202020204" pitchFamily="34" charset="0"/>
              <a:buChar char="•"/>
            </a:pPr>
            <a:r>
              <a:rPr lang="en-US" b="0" i="0">
                <a:solidFill>
                  <a:srgbClr val="171717"/>
                </a:solidFill>
                <a:effectLst/>
                <a:latin typeface="Segoe UI" panose="020B0502040204020203" pitchFamily="34" charset="0"/>
              </a:rPr>
              <a:t>Cross-origin resource sharing (CORS)</a:t>
            </a:r>
          </a:p>
          <a:p>
            <a:pPr algn="l">
              <a:buFont typeface="Arial" panose="020B0604020202020204" pitchFamily="34" charset="0"/>
              <a:buChar char="•"/>
            </a:pPr>
            <a:r>
              <a:rPr lang="en-US" b="0" i="0">
                <a:solidFill>
                  <a:srgbClr val="171717"/>
                </a:solidFill>
                <a:effectLst/>
                <a:latin typeface="Segoe UI" panose="020B0502040204020203" pitchFamily="34" charset="0"/>
              </a:rPr>
              <a:t>Virtual network integration</a:t>
            </a:r>
          </a:p>
          <a:p>
            <a:endParaRPr lang="en-US"/>
          </a:p>
          <a:p>
            <a:endParaRPr lang="en-US"/>
          </a:p>
        </p:txBody>
      </p:sp>
      <p:sp>
        <p:nvSpPr>
          <p:cNvPr id="4" name="Slide Number Placeholder 3"/>
          <p:cNvSpPr>
            <a:spLocks noGrp="1"/>
          </p:cNvSpPr>
          <p:nvPr>
            <p:ph type="sldNum" sz="quarter" idx="5"/>
          </p:nvPr>
        </p:nvSpPr>
        <p:spPr/>
        <p:txBody>
          <a:bodyPr/>
          <a:lstStyle/>
          <a:p>
            <a:fld id="{A7E89F17-D4B3-4DED-8775-78EF7D7F70F3}" type="slidenum">
              <a:rPr lang="en-US" smtClean="0"/>
              <a:t>8</a:t>
            </a:fld>
            <a:endParaRPr lang="en-US"/>
          </a:p>
        </p:txBody>
      </p:sp>
    </p:spTree>
    <p:extLst>
      <p:ext uri="{BB962C8B-B14F-4D97-AF65-F5344CB8AC3E}">
        <p14:creationId xmlns:p14="http://schemas.microsoft.com/office/powerpoint/2010/main" val="330005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r>
              <a:rPr lang="en-US" sz="3600" b="1">
                <a:effectLst/>
                <a:latin typeface="Calibri" panose="020F0502020204030204" pitchFamily="34" charset="0"/>
                <a:ea typeface="Calibri" panose="020F0502020204030204" pitchFamily="34" charset="0"/>
                <a:cs typeface="Times New Roman" panose="02020603050405020304" pitchFamily="18" charset="0"/>
              </a:rPr>
              <a:t>Security &amp; Compliance:</a:t>
            </a:r>
          </a:p>
          <a:p>
            <a:pPr marL="571500" marR="0" indent="-571500">
              <a:lnSpc>
                <a:spcPct val="107000"/>
              </a:lnSpc>
              <a:spcBef>
                <a:spcPts val="0"/>
              </a:spcBef>
              <a:spcAft>
                <a:spcPts val="600"/>
              </a:spcAft>
              <a:buFontTx/>
              <a:buChar char="-"/>
            </a:pPr>
            <a:r>
              <a:rPr lang="en-US" sz="3600" b="1" i="1">
                <a:effectLst/>
                <a:latin typeface="Calibri" panose="020F0502020204030204" pitchFamily="34" charset="0"/>
                <a:ea typeface="Calibri" panose="020F0502020204030204" pitchFamily="34" charset="0"/>
                <a:cs typeface="Times New Roman" panose="02020603050405020304" pitchFamily="18" charset="0"/>
              </a:rPr>
              <a:t>Dependency insights</a:t>
            </a:r>
          </a:p>
          <a:p>
            <a:pPr marL="609584"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Real-time inventory</a:t>
            </a:r>
          </a:p>
          <a:p>
            <a:pPr marL="609584" indent="-541854">
              <a:spcBef>
                <a:spcPts val="1066"/>
              </a:spcBef>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License compliance</a:t>
            </a:r>
          </a:p>
          <a:p>
            <a:pPr marL="609584" indent="-541854">
              <a:spcBef>
                <a:spcPts val="1066"/>
              </a:spcBef>
              <a:spcAft>
                <a:spcPts val="1066"/>
              </a:spcAft>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Vulnerability alerting</a:t>
            </a: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600"/>
              </a:spcAft>
              <a:buFontTx/>
              <a:buChar char="-"/>
            </a:pPr>
            <a:r>
              <a:rPr lang="en-US" sz="3600" b="1" i="1">
                <a:effectLst/>
                <a:latin typeface="Calibri" panose="020F0502020204030204" pitchFamily="34" charset="0"/>
                <a:ea typeface="Calibri" panose="020F0502020204030204" pitchFamily="34" charset="0"/>
                <a:cs typeface="Times New Roman" panose="02020603050405020304" pitchFamily="18" charset="0"/>
              </a:rPr>
              <a:t>Vulnerability Management</a:t>
            </a:r>
          </a:p>
          <a:p>
            <a:pPr marL="609584"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Code scanning</a:t>
            </a:r>
          </a:p>
          <a:p>
            <a:pPr marL="609584" indent="-541854">
              <a:spcBef>
                <a:spcPts val="1066"/>
              </a:spcBef>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Secret scanning</a:t>
            </a:r>
          </a:p>
          <a:p>
            <a:pPr marL="609584" indent="-541854">
              <a:spcBef>
                <a:spcPts val="1066"/>
              </a:spcBef>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Largest vulnerability database</a:t>
            </a:r>
          </a:p>
          <a:p>
            <a:pPr marL="609584" indent="-541854">
              <a:spcBef>
                <a:spcPts val="1066"/>
              </a:spcBef>
              <a:spcAft>
                <a:spcPts val="1066"/>
              </a:spcAft>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Automated security updates</a:t>
            </a: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600"/>
              </a:spcAft>
              <a:buFontTx/>
              <a:buChar char="-"/>
            </a:pPr>
            <a:r>
              <a:rPr lang="en-US" sz="3600" b="1" i="1" err="1">
                <a:effectLst/>
                <a:latin typeface="Calibri" panose="020F0502020204030204" pitchFamily="34" charset="0"/>
                <a:ea typeface="Calibri" panose="020F0502020204030204" pitchFamily="34" charset="0"/>
                <a:cs typeface="Times New Roman" panose="02020603050405020304" pitchFamily="18" charset="0"/>
              </a:rPr>
              <a:t>CodeQL</a:t>
            </a:r>
            <a:endParaRPr lang="en-US" sz="3600" b="1" i="1">
              <a:effectLst/>
              <a:latin typeface="Calibri" panose="020F0502020204030204" pitchFamily="34" charset="0"/>
              <a:ea typeface="Calibri" panose="020F0502020204030204" pitchFamily="34" charset="0"/>
              <a:cs typeface="Times New Roman" panose="02020603050405020304" pitchFamily="18" charset="0"/>
            </a:endParaRPr>
          </a:p>
          <a:p>
            <a:pPr marL="609584"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World’s most advanced code analysis</a:t>
            </a:r>
          </a:p>
          <a:p>
            <a:pPr marL="609584" indent="-541854">
              <a:spcBef>
                <a:spcPts val="1066"/>
              </a:spcBef>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Vulnerability hunting tool</a:t>
            </a:r>
          </a:p>
          <a:p>
            <a:pPr marL="609584" indent="-541854">
              <a:spcBef>
                <a:spcPts val="1066"/>
              </a:spcBef>
              <a:spcAft>
                <a:spcPts val="1066"/>
              </a:spcAft>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Community of top security experts</a:t>
            </a:r>
          </a:p>
          <a:p>
            <a:pPr marL="571500" marR="0" indent="-571500">
              <a:lnSpc>
                <a:spcPct val="107000"/>
              </a:lnSpc>
              <a:spcBef>
                <a:spcPts val="0"/>
              </a:spcBef>
              <a:spcAft>
                <a:spcPts val="600"/>
              </a:spcAft>
              <a:buFontTx/>
              <a:buChar char="-"/>
            </a:pPr>
            <a:endParaRPr lang="en-US" sz="3600" b="1">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600"/>
              </a:spcAft>
              <a:buFontTx/>
              <a:buNone/>
            </a:pP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600"/>
              </a:spcAft>
              <a:buFontTx/>
              <a:buNone/>
            </a:pP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600"/>
              </a:spcAft>
              <a:buFontTx/>
              <a:buNone/>
            </a:pPr>
            <a:r>
              <a:rPr lang="en-US" sz="3600" b="1">
                <a:effectLst/>
                <a:latin typeface="Calibri" panose="020F0502020204030204" pitchFamily="34" charset="0"/>
                <a:ea typeface="Calibri" panose="020F0502020204030204" pitchFamily="34" charset="0"/>
                <a:cs typeface="Times New Roman" panose="02020603050405020304" pitchFamily="18" charset="0"/>
              </a:rPr>
              <a:t>Code-to-cloud DevOps:</a:t>
            </a:r>
          </a:p>
          <a:p>
            <a:pPr marL="571500" marR="0"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Powerful, flexible CI/CD</a:t>
            </a:r>
          </a:p>
          <a:p>
            <a:pPr marL="1028700" marR="0" lvl="1"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GitHub integrated</a:t>
            </a:r>
          </a:p>
          <a:p>
            <a:pPr marL="1028700" marR="0" lvl="1"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Automated workflows with Azure</a:t>
            </a:r>
          </a:p>
          <a:p>
            <a:pPr marL="571500" marR="0"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Secure, scalable workflow automation</a:t>
            </a:r>
          </a:p>
          <a:p>
            <a:pPr marL="1028700" marR="0" lvl="1"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End-</a:t>
            </a:r>
            <a:r>
              <a:rPr lang="en-US" sz="3600" b="0" err="1">
                <a:effectLst/>
                <a:latin typeface="Calibri" panose="020F0502020204030204" pitchFamily="34" charset="0"/>
                <a:ea typeface="Calibri" panose="020F0502020204030204" pitchFamily="34" charset="0"/>
                <a:cs typeface="Times New Roman" panose="02020603050405020304" pitchFamily="18" charset="0"/>
              </a:rPr>
              <a:t>toend</a:t>
            </a:r>
            <a:r>
              <a:rPr lang="en-US" sz="3600" b="0">
                <a:effectLst/>
                <a:latin typeface="Calibri" panose="020F0502020204030204" pitchFamily="34" charset="0"/>
                <a:ea typeface="Calibri" panose="020F0502020204030204" pitchFamily="34" charset="0"/>
                <a:cs typeface="Times New Roman" panose="02020603050405020304" pitchFamily="18" charset="0"/>
              </a:rPr>
              <a:t> traceability + governance: Azure Boards linked to GitHub and GitHub Actions</a:t>
            </a:r>
          </a:p>
          <a:p>
            <a:pPr marL="1028700" marR="0" lvl="1" indent="-571500">
              <a:lnSpc>
                <a:spcPct val="107000"/>
              </a:lnSpc>
              <a:spcBef>
                <a:spcPts val="0"/>
              </a:spcBef>
              <a:spcAft>
                <a:spcPts val="600"/>
              </a:spcAft>
              <a:buFontTx/>
              <a:buChar char="-"/>
            </a:pPr>
            <a:r>
              <a:rPr lang="en-US" sz="3600" b="0">
                <a:effectLst/>
                <a:latin typeface="Calibri" panose="020F0502020204030204" pitchFamily="34" charset="0"/>
                <a:ea typeface="Calibri" panose="020F0502020204030204" pitchFamily="34" charset="0"/>
                <a:cs typeface="Times New Roman" panose="02020603050405020304" pitchFamily="18" charset="0"/>
              </a:rPr>
              <a:t>Scale best practices with code</a:t>
            </a:r>
          </a:p>
          <a:p>
            <a:pPr marL="457200" marR="0" lvl="1" indent="0">
              <a:lnSpc>
                <a:spcPct val="107000"/>
              </a:lnSpc>
              <a:spcBef>
                <a:spcPts val="0"/>
              </a:spcBef>
              <a:spcAft>
                <a:spcPts val="600"/>
              </a:spcAft>
              <a:buFontTx/>
              <a:buNone/>
            </a:pP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600"/>
              </a:spcAft>
              <a:buFontTx/>
              <a:buNone/>
            </a:pPr>
            <a:r>
              <a:rPr lang="en-US" sz="3600" b="1">
                <a:effectLst/>
                <a:latin typeface="Calibri" panose="020F0502020204030204" pitchFamily="34" charset="0"/>
                <a:ea typeface="Calibri" panose="020F0502020204030204" pitchFamily="34" charset="0"/>
                <a:cs typeface="Times New Roman" panose="02020603050405020304" pitchFamily="18" charset="0"/>
              </a:rPr>
              <a:t>Team Collaboration: Increase Developer Velocity</a:t>
            </a:r>
          </a:p>
          <a:p>
            <a:pPr marL="571500" marR="0" lvl="0" indent="-571500">
              <a:lnSpc>
                <a:spcPct val="107000"/>
              </a:lnSpc>
              <a:spcBef>
                <a:spcPts val="0"/>
              </a:spcBef>
              <a:spcAft>
                <a:spcPts val="600"/>
              </a:spcAft>
              <a:buFontTx/>
              <a:buChar char="-"/>
            </a:pPr>
            <a:r>
              <a:rPr lang="en-US" sz="3600" b="1" i="1" err="1">
                <a:effectLst/>
                <a:latin typeface="Calibri" panose="020F0502020204030204" pitchFamily="34" charset="0"/>
                <a:ea typeface="Calibri" panose="020F0502020204030204" pitchFamily="34" charset="0"/>
                <a:cs typeface="Times New Roman" panose="02020603050405020304" pitchFamily="18" charset="0"/>
              </a:rPr>
              <a:t>InnerSource</a:t>
            </a:r>
            <a:endParaRPr lang="en-US" sz="3600" b="1" i="1">
              <a:effectLst/>
              <a:latin typeface="Calibri" panose="020F0502020204030204" pitchFamily="34" charset="0"/>
              <a:ea typeface="Calibri" panose="020F0502020204030204" pitchFamily="34" charset="0"/>
              <a:cs typeface="Times New Roman" panose="02020603050405020304" pitchFamily="18" charset="0"/>
            </a:endParaRPr>
          </a:p>
          <a:p>
            <a:pPr marL="1066784" lvl="1"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Company-wide visibility to power interconnected teams</a:t>
            </a:r>
          </a:p>
          <a:p>
            <a:pPr marL="1066784" lvl="1"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Increased collaboration and code reuse</a:t>
            </a:r>
          </a:p>
          <a:p>
            <a:pPr marL="1485900" marR="0" lvl="2" indent="-571500">
              <a:lnSpc>
                <a:spcPct val="107000"/>
              </a:lnSpc>
              <a:spcBef>
                <a:spcPts val="0"/>
              </a:spcBef>
              <a:spcAft>
                <a:spcPts val="600"/>
              </a:spcAft>
              <a:buFontTx/>
              <a:buChar char="-"/>
            </a:pPr>
            <a:endParaRPr lang="en-US" sz="3600" b="0">
              <a:effectLst/>
              <a:latin typeface="Calibri" panose="020F0502020204030204" pitchFamily="34" charset="0"/>
              <a:ea typeface="Calibri" panose="020F0502020204030204" pitchFamily="34" charset="0"/>
              <a:cs typeface="Times New Roman" panose="02020603050405020304" pitchFamily="18" charset="0"/>
            </a:endParaRPr>
          </a:p>
          <a:p>
            <a:pPr marL="571500" marR="0" lvl="0" indent="-571500">
              <a:lnSpc>
                <a:spcPct val="107000"/>
              </a:lnSpc>
              <a:spcBef>
                <a:spcPts val="0"/>
              </a:spcBef>
              <a:spcAft>
                <a:spcPts val="600"/>
              </a:spcAft>
              <a:buFontTx/>
              <a:buChar char="-"/>
            </a:pPr>
            <a:r>
              <a:rPr lang="en-US" sz="3600" b="1" i="1" err="1">
                <a:effectLst/>
                <a:latin typeface="Calibri" panose="020F0502020204030204" pitchFamily="34" charset="0"/>
                <a:ea typeface="Calibri" panose="020F0502020204030204" pitchFamily="34" charset="0"/>
                <a:cs typeface="Times New Roman" panose="02020603050405020304" pitchFamily="18" charset="0"/>
              </a:rPr>
              <a:t>CodeSpaces</a:t>
            </a:r>
            <a:endParaRPr lang="en-US" sz="3600" b="1" i="1">
              <a:effectLst/>
              <a:latin typeface="Calibri" panose="020F0502020204030204" pitchFamily="34" charset="0"/>
              <a:ea typeface="Calibri" panose="020F0502020204030204" pitchFamily="34" charset="0"/>
              <a:cs typeface="Times New Roman" panose="02020603050405020304" pitchFamily="18" charset="0"/>
            </a:endParaRPr>
          </a:p>
          <a:p>
            <a:pPr marL="1066784" lvl="1"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Spin-up instant dev environments with a single click</a:t>
            </a:r>
          </a:p>
          <a:p>
            <a:pPr marL="1066784" lvl="1" indent="-541854">
              <a:buClr>
                <a:schemeClr val="bg1"/>
              </a:buClr>
              <a:buSzPts val="1400"/>
              <a:buFont typeface="Helvetica Neue"/>
              <a:buChar char="●"/>
            </a:pPr>
            <a:r>
              <a:rPr lang="en-US" sz="3600">
                <a:solidFill>
                  <a:schemeClr val="bg1"/>
                </a:solidFill>
                <a:latin typeface="+mn-lt"/>
                <a:ea typeface="Helvetica Neue"/>
                <a:cs typeface="Segoe UI" panose="020B0502040204020203" pitchFamily="34" charset="0"/>
                <a:sym typeface="Helvetica Neue"/>
              </a:rPr>
              <a:t>Code, build, test, debug, and deploy all in your browser</a:t>
            </a:r>
            <a:r>
              <a:rPr lang="en-US" sz="3600" b="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anose="020B0502040204020203"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panose="020B0502040204020203" pitchFamily="34" charset="0"/>
            </a:endParaRPr>
          </a:p>
        </p:txBody>
      </p:sp>
    </p:spTree>
    <p:extLst>
      <p:ext uri="{BB962C8B-B14F-4D97-AF65-F5344CB8AC3E}">
        <p14:creationId xmlns:p14="http://schemas.microsoft.com/office/powerpoint/2010/main" val="315496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the 2 pipelines here</a:t>
            </a:r>
          </a:p>
        </p:txBody>
      </p:sp>
      <p:sp>
        <p:nvSpPr>
          <p:cNvPr id="4" name="Slide Number Placeholder 3"/>
          <p:cNvSpPr>
            <a:spLocks noGrp="1"/>
          </p:cNvSpPr>
          <p:nvPr>
            <p:ph type="sldNum" sz="quarter" idx="5"/>
          </p:nvPr>
        </p:nvSpPr>
        <p:spPr/>
        <p:txBody>
          <a:bodyPr/>
          <a:lstStyle/>
          <a:p>
            <a:fld id="{A7E89F17-D4B3-4DED-8775-78EF7D7F70F3}" type="slidenum">
              <a:rPr lang="en-US" smtClean="0"/>
              <a:t>10</a:t>
            </a:fld>
            <a:endParaRPr lang="en-US"/>
          </a:p>
        </p:txBody>
      </p:sp>
    </p:spTree>
    <p:extLst>
      <p:ext uri="{BB962C8B-B14F-4D97-AF65-F5344CB8AC3E}">
        <p14:creationId xmlns:p14="http://schemas.microsoft.com/office/powerpoint/2010/main" val="1083289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60" lvl="1" indent="0" defTabSz="933203">
              <a:spcBef>
                <a:spcPts val="1225"/>
              </a:spcBef>
              <a:buNone/>
              <a:defRPr/>
            </a:pPr>
            <a:endParaRPr lang="en-US">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10/20/2021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896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4797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Photo layout 1">
    <p:bg>
      <p:bgPr>
        <a:solidFill>
          <a:srgbClr val="1A1B2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chemeClr val="bg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600"/>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cs typeface="Segoe UI" pitchFamily="34" charset="0"/>
              </a:rPr>
              <a:t>©Microsoft Corporation</a:t>
            </a:r>
            <a:br>
              <a:rPr lang="en-US" sz="686">
                <a:solidFill>
                  <a:schemeClr val="accent6">
                    <a:lumMod val="75000"/>
                  </a:schemeClr>
                </a:solidFill>
                <a:latin typeface="Segoe UI" panose="020B0502040204020203" pitchFamily="34" charset="0"/>
                <a:cs typeface="Segoe UI" pitchFamily="34" charset="0"/>
              </a:rPr>
            </a:br>
            <a:r>
              <a:rPr lang="en-US" sz="686">
                <a:solidFill>
                  <a:schemeClr val="accent6">
                    <a:lumMod val="75000"/>
                  </a:schemeClr>
                </a:solidFill>
                <a:latin typeface="Segoe UI" panose="020B0502040204020203" pitchFamily="34" charset="0"/>
                <a:cs typeface="Segoe UI" pitchFamily="34" charset="0"/>
              </a:rPr>
              <a:t>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600"/>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310354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315123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8398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134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253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968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3966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409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emf"/><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2333221"/>
      </p:ext>
    </p:extLst>
  </p:cSld>
  <p:clrMap bg1="lt1" tx1="dk1" bg2="lt2" tx2="dk2" accent1="accent1" accent2="accent2" accent3="accent3" accent4="accent4" accent5="accent5" accent6="accent6" hlink="hlink" folHlink="folHlink"/>
  <p:sldLayoutIdLst>
    <p:sldLayoutId id="2147483677" r:id="rId1"/>
    <p:sldLayoutId id="2147494731" r:id="rId2"/>
    <p:sldLayoutId id="2147494734" r:id="rId3"/>
    <p:sldLayoutId id="2147494735" r:id="rId4"/>
    <p:sldLayoutId id="2147494736"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94321" r:id="rId1"/>
    <p:sldLayoutId id="2147488834" r:id="rId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6371106"/>
      </p:ext>
    </p:extLst>
  </p:cSld>
  <p:clrMap bg1="dk1" tx1="lt1" bg2="dk2" tx2="lt2" accent1="accent1" accent2="accent2" accent3="accent3" accent4="accent4" accent5="accent5" accent6="accent6" hlink="hlink" folHlink="folHlink"/>
  <p:sldLayoutIdLst>
    <p:sldLayoutId id="214749268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3"/>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5" imgW="503" imgH="503" progId="TCLayout.ActiveDocument.1">
                  <p:embed/>
                </p:oleObj>
              </mc:Choice>
              <mc:Fallback>
                <p:oleObj name="think-cell Slide" r:id="rId5"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4"/>
            </p:custDataLst>
          </p:nvPr>
        </p:nvSpPr>
        <p:spPr bwMode="auto">
          <a:xfrm>
            <a:off x="1" y="1"/>
            <a:ext cx="158751" cy="158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49" fontAlgn="base">
              <a:spcBef>
                <a:spcPct val="0"/>
              </a:spcBef>
              <a:spcAft>
                <a:spcPct val="0"/>
              </a:spcAft>
            </a:pPr>
            <a:endParaRPr lang="en-GB"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48327226"/>
      </p:ext>
    </p:extLst>
  </p:cSld>
  <p:clrMap bg1="lt1" tx1="dk1" bg2="lt2" tx2="dk2" accent1="accent1" accent2="accent2" accent3="accent3" accent4="accent4" accent5="accent5" accent6="accent6" hlink="hlink" folHlink="folHlink"/>
  <p:sldLayoutIdLst>
    <p:sldLayoutId id="2147494730" r:id="rId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svg"/><Relationship Id="rId2" Type="http://schemas.openxmlformats.org/officeDocument/2006/relationships/notesSlide" Target="../notesSlides/notesSlide9.xml"/><Relationship Id="rId16" Type="http://schemas.openxmlformats.org/officeDocument/2006/relationships/image" Target="../media/image43.svg"/><Relationship Id="rId20" Type="http://schemas.openxmlformats.org/officeDocument/2006/relationships/image" Target="../media/image47.svg"/><Relationship Id="rId29" Type="http://schemas.openxmlformats.org/officeDocument/2006/relationships/image" Target="../media/image56.svg"/><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4.png"/><Relationship Id="rId7"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332607" y="1928894"/>
            <a:ext cx="5553841" cy="2215991"/>
          </a:xfrm>
        </p:spPr>
        <p:txBody>
          <a:bodyPr anchor="ctr"/>
          <a:lstStyle/>
          <a:p>
            <a:r>
              <a:rPr kumimoji="0" lang="en-US" sz="3600" b="1" i="0" u="none" strike="noStrike" kern="1200" cap="none" spc="-50" normalizeH="0" baseline="0" noProof="0">
                <a:ln w="3175">
                  <a:noFill/>
                </a:ln>
                <a:solidFill>
                  <a:srgbClr val="4CB1FF"/>
                </a:solidFill>
                <a:effectLst/>
                <a:uLnTx/>
                <a:uFillTx/>
                <a:latin typeface="Segoe UI Semibold"/>
                <a:ea typeface="+mn-ea"/>
                <a:cs typeface="Segoe UI" pitchFamily="34" charset="0"/>
              </a:rPr>
              <a:t>App Innovation Motion</a:t>
            </a:r>
            <a:b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Qatar</a:t>
            </a:r>
            <a:b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b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App Services</a:t>
            </a:r>
            <a:endParaRPr lang="en-US"/>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332608" y="5918324"/>
            <a:ext cx="5553841"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1800">
                <a:gradFill>
                  <a:gsLst>
                    <a:gs pos="1250">
                      <a:srgbClr val="FFFFFF"/>
                    </a:gs>
                    <a:gs pos="100000">
                      <a:srgbClr val="FFFFFF"/>
                    </a:gs>
                  </a:gsLst>
                  <a:lin ang="5400000" scaled="0"/>
                </a:gradFill>
                <a:latin typeface="Segoe UI Semibold"/>
              </a:rPr>
              <a:t>Divi Mishra – App Innovation CSA</a:t>
            </a:r>
          </a:p>
        </p:txBody>
      </p:sp>
    </p:spTree>
    <p:extLst>
      <p:ext uri="{BB962C8B-B14F-4D97-AF65-F5344CB8AC3E}">
        <p14:creationId xmlns:p14="http://schemas.microsoft.com/office/powerpoint/2010/main" val="8726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1748610"/>
            <a:ext cx="5821607" cy="2031325"/>
          </a:xfrm>
        </p:spPr>
        <p:txBody>
          <a:bodyPr anchor="ctr"/>
          <a:lstStyle/>
          <a:p>
            <a:r>
              <a:rPr kumimoji="0" lang="en-US" sz="6600" b="1" i="0" u="none" strike="noStrike" kern="1200" cap="none" spc="-50" normalizeH="0" baseline="0" noProof="0" dirty="0">
                <a:ln w="3175">
                  <a:noFill/>
                </a:ln>
                <a:solidFill>
                  <a:srgbClr val="4CB1FF"/>
                </a:solidFill>
                <a:effectLst/>
                <a:uLnTx/>
                <a:uFillTx/>
                <a:latin typeface="Segoe UI Semibold"/>
                <a:ea typeface="+mn-ea"/>
                <a:cs typeface="Segoe UI" pitchFamily="34" charset="0"/>
              </a:rPr>
              <a:t>Lab 01 Content</a:t>
            </a:r>
            <a:endParaRPr lang="en-US" sz="8000" dirty="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590514"/>
            <a:ext cx="5173907"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Create an app service</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Create deployment slots</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Source control with GitHub</a:t>
            </a:r>
          </a:p>
        </p:txBody>
      </p:sp>
    </p:spTree>
    <p:extLst>
      <p:ext uri="{BB962C8B-B14F-4D97-AF65-F5344CB8AC3E}">
        <p14:creationId xmlns:p14="http://schemas.microsoft.com/office/powerpoint/2010/main" val="25524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BFC7-F6CD-4E6D-9EDC-9DCD7AD9FC93}"/>
              </a:ext>
            </a:extLst>
          </p:cNvPr>
          <p:cNvSpPr>
            <a:spLocks noGrp="1"/>
          </p:cNvSpPr>
          <p:nvPr>
            <p:ph type="title"/>
          </p:nvPr>
        </p:nvSpPr>
        <p:spPr>
          <a:xfrm>
            <a:off x="588263" y="1871544"/>
            <a:ext cx="4167887" cy="1661993"/>
          </a:xfrm>
        </p:spPr>
        <p:txBody>
          <a:bodyPr/>
          <a:lstStyle/>
          <a:p>
            <a:r>
              <a:rPr lang="en-US" sz="3600">
                <a:gradFill>
                  <a:gsLst>
                    <a:gs pos="2917">
                      <a:schemeClr val="tx1"/>
                    </a:gs>
                    <a:gs pos="30000">
                      <a:schemeClr val="tx1"/>
                    </a:gs>
                  </a:gsLst>
                  <a:lin ang="5400000" scaled="0"/>
                </a:gradFill>
              </a:rPr>
              <a:t>Monitor with </a:t>
            </a:r>
            <a:r>
              <a:rPr lang="en-US" sz="3600" b="1">
                <a:solidFill>
                  <a:srgbClr val="4CB1FF"/>
                </a:solidFill>
              </a:rPr>
              <a:t>Azure</a:t>
            </a:r>
            <a:r>
              <a:rPr lang="en-US" sz="3600">
                <a:solidFill>
                  <a:srgbClr val="4CB1FF"/>
                </a:solidFill>
              </a:rPr>
              <a:t> </a:t>
            </a:r>
            <a:r>
              <a:rPr lang="en-US" sz="3600" b="1">
                <a:solidFill>
                  <a:srgbClr val="4CB1FF"/>
                </a:solidFill>
              </a:rPr>
              <a:t>Monitor &amp; Azure Application Insights</a:t>
            </a:r>
            <a:endParaRPr lang="en-US"/>
          </a:p>
        </p:txBody>
      </p:sp>
      <p:sp>
        <p:nvSpPr>
          <p:cNvPr id="3" name="Text Placeholder 2">
            <a:extLst>
              <a:ext uri="{FF2B5EF4-FFF2-40B4-BE49-F238E27FC236}">
                <a16:creationId xmlns:a16="http://schemas.microsoft.com/office/drawing/2014/main" id="{ADB204BA-C61D-4971-9F96-BA034278CBD9}"/>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B9356D77-23C9-4E16-9926-1AB40090DE4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08F873-A1C4-4F8D-A74D-20D231B7A5B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68632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120" name="Rectangle: Rounded Corners 119">
            <a:extLst>
              <a:ext uri="{FF2B5EF4-FFF2-40B4-BE49-F238E27FC236}">
                <a16:creationId xmlns:a16="http://schemas.microsoft.com/office/drawing/2014/main" id="{9BBE08EA-7F64-4E3E-B0FB-7D242544EF89}"/>
              </a:ext>
            </a:extLst>
          </p:cNvPr>
          <p:cNvSpPr/>
          <p:nvPr/>
        </p:nvSpPr>
        <p:spPr bwMode="auto">
          <a:xfrm>
            <a:off x="3445404" y="1011199"/>
            <a:ext cx="8337085" cy="5768968"/>
          </a:xfrm>
          <a:prstGeom prst="roundRect">
            <a:avLst>
              <a:gd name="adj" fmla="val 1585"/>
            </a:avLst>
          </a:prstGeom>
          <a:solidFill>
            <a:srgbClr val="FFFFFF"/>
          </a:solidFill>
          <a:ln w="1587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endParaRPr>
          </a:p>
        </p:txBody>
      </p:sp>
      <p:sp>
        <p:nvSpPr>
          <p:cNvPr id="123" name="Title 1">
            <a:extLst>
              <a:ext uri="{FF2B5EF4-FFF2-40B4-BE49-F238E27FC236}">
                <a16:creationId xmlns:a16="http://schemas.microsoft.com/office/drawing/2014/main" id="{3AD07C3E-50AD-41DE-87FA-48EAE5B5BA45}"/>
              </a:ext>
            </a:extLst>
          </p:cNvPr>
          <p:cNvSpPr txBox="1">
            <a:spLocks/>
          </p:cNvSpPr>
          <p:nvPr/>
        </p:nvSpPr>
        <p:spPr>
          <a:xfrm>
            <a:off x="4113810" y="1221740"/>
            <a:ext cx="7648654" cy="37005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353" b="0" i="0" u="none" strike="noStrike" kern="1200" cap="none" spc="-49" normalizeH="0" baseline="0" noProof="0">
                <a:ln w="3175">
                  <a:noFill/>
                </a:ln>
                <a:solidFill>
                  <a:srgbClr val="3C3C41"/>
                </a:solidFill>
                <a:effectLst/>
                <a:uLnTx/>
                <a:uFillTx/>
                <a:latin typeface="Segoe UI Semibold"/>
                <a:ea typeface="+mn-ea"/>
                <a:cs typeface="Segoe UI" pitchFamily="34" charset="0"/>
              </a:rPr>
              <a:t>Azure Monitor</a:t>
            </a:r>
          </a:p>
        </p:txBody>
      </p:sp>
      <p:pic>
        <p:nvPicPr>
          <p:cNvPr id="124" name="Graphic 123">
            <a:extLst>
              <a:ext uri="{FF2B5EF4-FFF2-40B4-BE49-F238E27FC236}">
                <a16:creationId xmlns:a16="http://schemas.microsoft.com/office/drawing/2014/main" id="{D9AB23F6-4415-4CB3-9FDF-7C6E4F2B82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986" y="1192600"/>
            <a:ext cx="460614" cy="460612"/>
          </a:xfrm>
          <a:prstGeom prst="rect">
            <a:avLst/>
          </a:prstGeom>
        </p:spPr>
      </p:pic>
      <p:grpSp>
        <p:nvGrpSpPr>
          <p:cNvPr id="125" name="Group 124">
            <a:extLst>
              <a:ext uri="{FF2B5EF4-FFF2-40B4-BE49-F238E27FC236}">
                <a16:creationId xmlns:a16="http://schemas.microsoft.com/office/drawing/2014/main" id="{ADD583A8-CA85-498F-8C4A-6DAEB0134CD1}"/>
              </a:ext>
            </a:extLst>
          </p:cNvPr>
          <p:cNvGrpSpPr/>
          <p:nvPr/>
        </p:nvGrpSpPr>
        <p:grpSpPr>
          <a:xfrm>
            <a:off x="3957515" y="2494816"/>
            <a:ext cx="1576338" cy="2671677"/>
            <a:chOff x="4036870" y="2169220"/>
            <a:chExt cx="1607947" cy="2725250"/>
          </a:xfrm>
        </p:grpSpPr>
        <p:sp>
          <p:nvSpPr>
            <p:cNvPr id="126" name="Rectangle: Rounded Corners 125">
              <a:extLst>
                <a:ext uri="{FF2B5EF4-FFF2-40B4-BE49-F238E27FC236}">
                  <a16:creationId xmlns:a16="http://schemas.microsoft.com/office/drawing/2014/main" id="{16EB1DC7-7A6E-4BD0-9AB7-7641A1E66A78}"/>
                </a:ext>
              </a:extLst>
            </p:cNvPr>
            <p:cNvSpPr/>
            <p:nvPr/>
          </p:nvSpPr>
          <p:spPr bwMode="auto">
            <a:xfrm>
              <a:off x="4036870" y="2169220"/>
              <a:ext cx="1607947" cy="2725250"/>
            </a:xfrm>
            <a:prstGeom prst="roundRect">
              <a:avLst>
                <a:gd name="adj" fmla="val 5420"/>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itchFamily="34" charset="0"/>
              </a:endParaRPr>
            </a:p>
          </p:txBody>
        </p:sp>
        <p:grpSp>
          <p:nvGrpSpPr>
            <p:cNvPr id="127" name="Group 126">
              <a:extLst>
                <a:ext uri="{FF2B5EF4-FFF2-40B4-BE49-F238E27FC236}">
                  <a16:creationId xmlns:a16="http://schemas.microsoft.com/office/drawing/2014/main" id="{9DC81EF1-9CB8-4305-9E99-F655814FE5EA}"/>
                </a:ext>
              </a:extLst>
            </p:cNvPr>
            <p:cNvGrpSpPr/>
            <p:nvPr/>
          </p:nvGrpSpPr>
          <p:grpSpPr>
            <a:xfrm>
              <a:off x="4473453" y="2435586"/>
              <a:ext cx="734781" cy="2162039"/>
              <a:chOff x="4343441" y="2428470"/>
              <a:chExt cx="734781" cy="2162039"/>
            </a:xfrm>
          </p:grpSpPr>
          <p:sp>
            <p:nvSpPr>
              <p:cNvPr id="130" name="Cylinder 129">
                <a:extLst>
                  <a:ext uri="{FF2B5EF4-FFF2-40B4-BE49-F238E27FC236}">
                    <a16:creationId xmlns:a16="http://schemas.microsoft.com/office/drawing/2014/main" id="{1CE5AB8B-35DF-40CA-A28B-A5D3F3D3E6C9}"/>
                  </a:ext>
                </a:extLst>
              </p:cNvPr>
              <p:cNvSpPr/>
              <p:nvPr/>
            </p:nvSpPr>
            <p:spPr bwMode="auto">
              <a:xfrm>
                <a:off x="4343441" y="2428470"/>
                <a:ext cx="734781" cy="948412"/>
              </a:xfrm>
              <a:prstGeom prst="can">
                <a:avLst/>
              </a:prstGeom>
              <a:noFill/>
              <a:ln w="15875" cap="flat" cmpd="sng" algn="ctr">
                <a:solidFill>
                  <a:srgbClr val="3C3C4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cs typeface="Segoe UI" pitchFamily="34" charset="0"/>
                </a:endParaRPr>
              </a:p>
            </p:txBody>
          </p:sp>
          <p:sp>
            <p:nvSpPr>
              <p:cNvPr id="131" name="TextBox 130">
                <a:extLst>
                  <a:ext uri="{FF2B5EF4-FFF2-40B4-BE49-F238E27FC236}">
                    <a16:creationId xmlns:a16="http://schemas.microsoft.com/office/drawing/2014/main" id="{042449F5-22F4-4EB9-A543-B2D77C1F26FB}"/>
                  </a:ext>
                </a:extLst>
              </p:cNvPr>
              <p:cNvSpPr txBox="1"/>
              <p:nvPr/>
            </p:nvSpPr>
            <p:spPr>
              <a:xfrm>
                <a:off x="4382056" y="2607841"/>
                <a:ext cx="657551" cy="337015"/>
              </a:xfrm>
              <a:prstGeom prst="rect">
                <a:avLst/>
              </a:prstGeom>
              <a:noFill/>
            </p:spPr>
            <p:txBody>
              <a:bodyPr wrap="none" lIns="89642" tIns="89642" rIns="89642" bIns="89642" rtlCol="0">
                <a:spAutoFit/>
              </a:bodyPr>
              <a:lstStyle/>
              <a:p>
                <a:pPr marL="0" marR="0" lvl="0" indent="0" algn="ctr" defTabSz="914314"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a:ln>
                      <a:noFill/>
                    </a:ln>
                    <a:solidFill>
                      <a:srgbClr val="3C3C41"/>
                    </a:solidFill>
                    <a:effectLst/>
                    <a:uLnTx/>
                    <a:uFillTx/>
                    <a:latin typeface="Segoe UI Semibold"/>
                  </a:rPr>
                  <a:t>Metrics</a:t>
                </a:r>
              </a:p>
            </p:txBody>
          </p:sp>
          <p:sp>
            <p:nvSpPr>
              <p:cNvPr id="132" name="Cylinder 131">
                <a:extLst>
                  <a:ext uri="{FF2B5EF4-FFF2-40B4-BE49-F238E27FC236}">
                    <a16:creationId xmlns:a16="http://schemas.microsoft.com/office/drawing/2014/main" id="{F03D92FF-2968-4096-8E39-728244A611D9}"/>
                  </a:ext>
                </a:extLst>
              </p:cNvPr>
              <p:cNvSpPr/>
              <p:nvPr/>
            </p:nvSpPr>
            <p:spPr bwMode="auto">
              <a:xfrm>
                <a:off x="4343441" y="3642097"/>
                <a:ext cx="734781" cy="948412"/>
              </a:xfrm>
              <a:prstGeom prst="can">
                <a:avLst/>
              </a:prstGeom>
              <a:noFill/>
              <a:ln w="15875" cap="flat" cmpd="sng" algn="ctr">
                <a:solidFill>
                  <a:srgbClr val="3C3C4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cs typeface="Segoe UI" pitchFamily="34" charset="0"/>
                </a:endParaRPr>
              </a:p>
            </p:txBody>
          </p:sp>
          <p:sp>
            <p:nvSpPr>
              <p:cNvPr id="133" name="TextBox 132">
                <a:extLst>
                  <a:ext uri="{FF2B5EF4-FFF2-40B4-BE49-F238E27FC236}">
                    <a16:creationId xmlns:a16="http://schemas.microsoft.com/office/drawing/2014/main" id="{6453C3C7-7A3D-4225-BE53-1C6FD4F416F2}"/>
                  </a:ext>
                </a:extLst>
              </p:cNvPr>
              <p:cNvSpPr txBox="1"/>
              <p:nvPr/>
            </p:nvSpPr>
            <p:spPr>
              <a:xfrm>
                <a:off x="4455793" y="3818045"/>
                <a:ext cx="494195" cy="337015"/>
              </a:xfrm>
              <a:prstGeom prst="rect">
                <a:avLst/>
              </a:prstGeom>
              <a:noFill/>
            </p:spPr>
            <p:txBody>
              <a:bodyPr wrap="square" lIns="89642" tIns="89642" rIns="89642" bIns="89642" rtlCol="0">
                <a:spAutoFit/>
              </a:bodyPr>
              <a:lstStyle/>
              <a:p>
                <a:pPr marL="0" marR="0" lvl="0" indent="0" algn="ctr" defTabSz="914314"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a:ln>
                      <a:noFill/>
                    </a:ln>
                    <a:solidFill>
                      <a:srgbClr val="3C3C41"/>
                    </a:solidFill>
                    <a:effectLst/>
                    <a:uLnTx/>
                    <a:uFillTx/>
                    <a:latin typeface="Segoe UI Semibold"/>
                  </a:rPr>
                  <a:t>Logs</a:t>
                </a:r>
              </a:p>
            </p:txBody>
          </p:sp>
        </p:grpSp>
        <p:pic>
          <p:nvPicPr>
            <p:cNvPr id="128" name="Graphic 127">
              <a:extLst>
                <a:ext uri="{FF2B5EF4-FFF2-40B4-BE49-F238E27FC236}">
                  <a16:creationId xmlns:a16="http://schemas.microsoft.com/office/drawing/2014/main" id="{A0EFCF49-88DD-4630-ACF3-D0B21C665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4927" y="4162176"/>
              <a:ext cx="311832" cy="311832"/>
            </a:xfrm>
            <a:prstGeom prst="rect">
              <a:avLst/>
            </a:prstGeom>
          </p:spPr>
        </p:pic>
        <p:pic>
          <p:nvPicPr>
            <p:cNvPr id="129" name="Graphic 128">
              <a:extLst>
                <a:ext uri="{FF2B5EF4-FFF2-40B4-BE49-F238E27FC236}">
                  <a16:creationId xmlns:a16="http://schemas.microsoft.com/office/drawing/2014/main" id="{CCC3578C-2B50-4B26-A104-C99547972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7191" y="2930003"/>
              <a:ext cx="347304" cy="347304"/>
            </a:xfrm>
            <a:prstGeom prst="rect">
              <a:avLst/>
            </a:prstGeom>
          </p:spPr>
        </p:pic>
      </p:grpSp>
      <p:pic>
        <p:nvPicPr>
          <p:cNvPr id="134" name="Graphic 133">
            <a:extLst>
              <a:ext uri="{FF2B5EF4-FFF2-40B4-BE49-F238E27FC236}">
                <a16:creationId xmlns:a16="http://schemas.microsoft.com/office/drawing/2014/main" id="{94450280-E8E4-4CE4-9777-782930E1D8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2067" y="2390160"/>
            <a:ext cx="396357" cy="396356"/>
          </a:xfrm>
          <a:prstGeom prst="rect">
            <a:avLst/>
          </a:prstGeom>
        </p:spPr>
      </p:pic>
      <p:pic>
        <p:nvPicPr>
          <p:cNvPr id="135" name="Graphic 134">
            <a:extLst>
              <a:ext uri="{FF2B5EF4-FFF2-40B4-BE49-F238E27FC236}">
                <a16:creationId xmlns:a16="http://schemas.microsoft.com/office/drawing/2014/main" id="{FCB0B707-A4A5-4678-BB5D-52D2A00851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3016" y="2379680"/>
            <a:ext cx="417319" cy="417319"/>
          </a:xfrm>
          <a:prstGeom prst="rect">
            <a:avLst/>
          </a:prstGeom>
        </p:spPr>
      </p:pic>
      <p:pic>
        <p:nvPicPr>
          <p:cNvPr id="136" name="Graphic 135">
            <a:extLst>
              <a:ext uri="{FF2B5EF4-FFF2-40B4-BE49-F238E27FC236}">
                <a16:creationId xmlns:a16="http://schemas.microsoft.com/office/drawing/2014/main" id="{D9489E6F-A4F9-4549-BB6E-70F1EF5141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3629" y="1306098"/>
            <a:ext cx="366187" cy="366187"/>
          </a:xfrm>
          <a:prstGeom prst="rect">
            <a:avLst/>
          </a:prstGeom>
        </p:spPr>
      </p:pic>
      <p:pic>
        <p:nvPicPr>
          <p:cNvPr id="137" name="Graphic 136">
            <a:extLst>
              <a:ext uri="{FF2B5EF4-FFF2-40B4-BE49-F238E27FC236}">
                <a16:creationId xmlns:a16="http://schemas.microsoft.com/office/drawing/2014/main" id="{F24EB7DB-E592-41F5-BA70-F905435565A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77437" y="1321105"/>
            <a:ext cx="354851" cy="354851"/>
          </a:xfrm>
          <a:prstGeom prst="rect">
            <a:avLst/>
          </a:prstGeom>
        </p:spPr>
      </p:pic>
      <p:pic>
        <p:nvPicPr>
          <p:cNvPr id="138" name="Graphic 137">
            <a:extLst>
              <a:ext uri="{FF2B5EF4-FFF2-40B4-BE49-F238E27FC236}">
                <a16:creationId xmlns:a16="http://schemas.microsoft.com/office/drawing/2014/main" id="{513EC76B-A1BD-4CB3-ACE8-3081BC44BEF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45858" y="1299072"/>
            <a:ext cx="380240" cy="380240"/>
          </a:xfrm>
          <a:prstGeom prst="rect">
            <a:avLst/>
          </a:prstGeom>
        </p:spPr>
      </p:pic>
      <p:pic>
        <p:nvPicPr>
          <p:cNvPr id="139" name="Graphic 138">
            <a:extLst>
              <a:ext uri="{FF2B5EF4-FFF2-40B4-BE49-F238E27FC236}">
                <a16:creationId xmlns:a16="http://schemas.microsoft.com/office/drawing/2014/main" id="{E9D5CF5A-DCE2-45F2-A1CC-F650FEB1E85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39667" y="1311767"/>
            <a:ext cx="354851" cy="354851"/>
          </a:xfrm>
          <a:prstGeom prst="rect">
            <a:avLst/>
          </a:prstGeom>
        </p:spPr>
      </p:pic>
      <p:grpSp>
        <p:nvGrpSpPr>
          <p:cNvPr id="140" name="Group 139">
            <a:extLst>
              <a:ext uri="{FF2B5EF4-FFF2-40B4-BE49-F238E27FC236}">
                <a16:creationId xmlns:a16="http://schemas.microsoft.com/office/drawing/2014/main" id="{945A2A1C-80DC-4169-B97E-F63D81B9DA3F}"/>
              </a:ext>
            </a:extLst>
          </p:cNvPr>
          <p:cNvGrpSpPr/>
          <p:nvPr/>
        </p:nvGrpSpPr>
        <p:grpSpPr>
          <a:xfrm>
            <a:off x="7139381" y="1146790"/>
            <a:ext cx="4297795" cy="5295258"/>
            <a:chOff x="7282539" y="794162"/>
            <a:chExt cx="4383975" cy="5401439"/>
          </a:xfrm>
        </p:grpSpPr>
        <p:sp>
          <p:nvSpPr>
            <p:cNvPr id="141" name="Rectangle: Rounded Corners 140">
              <a:extLst>
                <a:ext uri="{FF2B5EF4-FFF2-40B4-BE49-F238E27FC236}">
                  <a16:creationId xmlns:a16="http://schemas.microsoft.com/office/drawing/2014/main" id="{0F28107B-9CEF-4CF6-B0DE-F95895202737}"/>
                </a:ext>
              </a:extLst>
            </p:cNvPr>
            <p:cNvSpPr/>
            <p:nvPr/>
          </p:nvSpPr>
          <p:spPr bwMode="auto">
            <a:xfrm>
              <a:off x="7282546" y="521820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2" name="Rectangle: Rounded Corners 141">
              <a:extLst>
                <a:ext uri="{FF2B5EF4-FFF2-40B4-BE49-F238E27FC236}">
                  <a16:creationId xmlns:a16="http://schemas.microsoft.com/office/drawing/2014/main" id="{A5311B7A-6160-49D5-AC5B-2593423BF81B}"/>
                </a:ext>
              </a:extLst>
            </p:cNvPr>
            <p:cNvSpPr/>
            <p:nvPr/>
          </p:nvSpPr>
          <p:spPr bwMode="auto">
            <a:xfrm>
              <a:off x="7282546" y="3006185"/>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3" name="Rectangle: Rounded Corners 142">
              <a:extLst>
                <a:ext uri="{FF2B5EF4-FFF2-40B4-BE49-F238E27FC236}">
                  <a16:creationId xmlns:a16="http://schemas.microsoft.com/office/drawing/2014/main" id="{3F7D04B4-196B-4A54-A778-B83F04453446}"/>
                </a:ext>
              </a:extLst>
            </p:cNvPr>
            <p:cNvSpPr/>
            <p:nvPr/>
          </p:nvSpPr>
          <p:spPr bwMode="auto">
            <a:xfrm>
              <a:off x="7282546" y="4112196"/>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4" name="Rectangle: Rounded Corners 143">
              <a:extLst>
                <a:ext uri="{FF2B5EF4-FFF2-40B4-BE49-F238E27FC236}">
                  <a16:creationId xmlns:a16="http://schemas.microsoft.com/office/drawing/2014/main" id="{02B24CC7-4624-4C4F-925E-F06C95DBBB10}"/>
                </a:ext>
              </a:extLst>
            </p:cNvPr>
            <p:cNvSpPr/>
            <p:nvPr/>
          </p:nvSpPr>
          <p:spPr bwMode="auto">
            <a:xfrm>
              <a:off x="7282546" y="1900174"/>
              <a:ext cx="4383968" cy="977396"/>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5" name="Rectangle: Rounded Corners 144">
              <a:extLst>
                <a:ext uri="{FF2B5EF4-FFF2-40B4-BE49-F238E27FC236}">
                  <a16:creationId xmlns:a16="http://schemas.microsoft.com/office/drawing/2014/main" id="{1CA9A77E-7057-4E8E-8FC5-85EE48EB7AD3}"/>
                </a:ext>
              </a:extLst>
            </p:cNvPr>
            <p:cNvSpPr/>
            <p:nvPr/>
          </p:nvSpPr>
          <p:spPr bwMode="auto">
            <a:xfrm>
              <a:off x="7282539" y="794162"/>
              <a:ext cx="4383968" cy="977395"/>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B0634E4F-0FBC-4E44-A232-B420B2C3C8E2}"/>
              </a:ext>
            </a:extLst>
          </p:cNvPr>
          <p:cNvSpPr txBox="1"/>
          <p:nvPr/>
        </p:nvSpPr>
        <p:spPr>
          <a:xfrm>
            <a:off x="7537107" y="1730509"/>
            <a:ext cx="95500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Application </a:t>
            </a:r>
          </a:p>
        </p:txBody>
      </p:sp>
      <p:sp>
        <p:nvSpPr>
          <p:cNvPr id="147" name="TextBox 146">
            <a:extLst>
              <a:ext uri="{FF2B5EF4-FFF2-40B4-BE49-F238E27FC236}">
                <a16:creationId xmlns:a16="http://schemas.microsoft.com/office/drawing/2014/main" id="{DF4B48F7-3C3C-4E33-AC75-3DE289077B0C}"/>
              </a:ext>
            </a:extLst>
          </p:cNvPr>
          <p:cNvSpPr txBox="1"/>
          <p:nvPr/>
        </p:nvSpPr>
        <p:spPr>
          <a:xfrm>
            <a:off x="8492120" y="1730509"/>
            <a:ext cx="954999" cy="375637"/>
          </a:xfrm>
          <a:prstGeom prst="rect">
            <a:avLst/>
          </a:prstGeom>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Container</a:t>
            </a:r>
          </a:p>
        </p:txBody>
      </p:sp>
      <p:sp>
        <p:nvSpPr>
          <p:cNvPr id="148" name="TextBox 147">
            <a:extLst>
              <a:ext uri="{FF2B5EF4-FFF2-40B4-BE49-F238E27FC236}">
                <a16:creationId xmlns:a16="http://schemas.microsoft.com/office/drawing/2014/main" id="{38C6F8F4-F199-4538-A2A1-3236DAD7CDD7}"/>
              </a:ext>
            </a:extLst>
          </p:cNvPr>
          <p:cNvSpPr txBox="1"/>
          <p:nvPr/>
        </p:nvSpPr>
        <p:spPr>
          <a:xfrm>
            <a:off x="9447132" y="1730509"/>
            <a:ext cx="76682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VM</a:t>
            </a:r>
          </a:p>
        </p:txBody>
      </p:sp>
      <p:sp>
        <p:nvSpPr>
          <p:cNvPr id="149" name="TextBox 148">
            <a:extLst>
              <a:ext uri="{FF2B5EF4-FFF2-40B4-BE49-F238E27FC236}">
                <a16:creationId xmlns:a16="http://schemas.microsoft.com/office/drawing/2014/main" id="{B6FCB64E-B16C-4FA4-8102-6DB30FA0B7F9}"/>
              </a:ext>
            </a:extLst>
          </p:cNvPr>
          <p:cNvSpPr txBox="1"/>
          <p:nvPr/>
        </p:nvSpPr>
        <p:spPr>
          <a:xfrm>
            <a:off x="10213966" y="1730509"/>
            <a:ext cx="954999"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Network</a:t>
            </a:r>
          </a:p>
        </p:txBody>
      </p:sp>
      <p:sp>
        <p:nvSpPr>
          <p:cNvPr id="150" name="TextBox 149">
            <a:extLst>
              <a:ext uri="{FF2B5EF4-FFF2-40B4-BE49-F238E27FC236}">
                <a16:creationId xmlns:a16="http://schemas.microsoft.com/office/drawing/2014/main" id="{581D6B8B-8E7E-47E8-B931-00AA1AD6857B}"/>
              </a:ext>
            </a:extLst>
          </p:cNvPr>
          <p:cNvSpPr txBox="1"/>
          <p:nvPr/>
        </p:nvSpPr>
        <p:spPr>
          <a:xfrm>
            <a:off x="6769702" y="1489999"/>
            <a:ext cx="711243" cy="280466"/>
          </a:xfrm>
          <a:prstGeom prst="rect">
            <a:avLst/>
          </a:prstGeom>
          <a:solidFill>
            <a:srgbClr val="FFFFFF"/>
          </a:solidFill>
        </p:spPr>
        <p:txBody>
          <a:bodyPr wrap="non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Insights</a:t>
            </a:r>
          </a:p>
        </p:txBody>
      </p:sp>
      <p:sp>
        <p:nvSpPr>
          <p:cNvPr id="151" name="TextBox 150">
            <a:extLst>
              <a:ext uri="{FF2B5EF4-FFF2-40B4-BE49-F238E27FC236}">
                <a16:creationId xmlns:a16="http://schemas.microsoft.com/office/drawing/2014/main" id="{F8BDACA8-6ED3-4AB2-8BE5-22E7A672AED2}"/>
              </a:ext>
            </a:extLst>
          </p:cNvPr>
          <p:cNvSpPr txBox="1"/>
          <p:nvPr/>
        </p:nvSpPr>
        <p:spPr>
          <a:xfrm>
            <a:off x="7801000" y="2798883"/>
            <a:ext cx="954999"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Dashboards</a:t>
            </a:r>
          </a:p>
        </p:txBody>
      </p:sp>
      <p:sp>
        <p:nvSpPr>
          <p:cNvPr id="152" name="TextBox 151">
            <a:extLst>
              <a:ext uri="{FF2B5EF4-FFF2-40B4-BE49-F238E27FC236}">
                <a16:creationId xmlns:a16="http://schemas.microsoft.com/office/drawing/2014/main" id="{346E764D-BB94-49A5-B3A8-78EB961E6B35}"/>
              </a:ext>
            </a:extLst>
          </p:cNvPr>
          <p:cNvSpPr txBox="1"/>
          <p:nvPr/>
        </p:nvSpPr>
        <p:spPr>
          <a:xfrm>
            <a:off x="8961585" y="2799490"/>
            <a:ext cx="76682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Power BI</a:t>
            </a:r>
          </a:p>
        </p:txBody>
      </p:sp>
      <p:sp>
        <p:nvSpPr>
          <p:cNvPr id="153" name="TextBox 152">
            <a:extLst>
              <a:ext uri="{FF2B5EF4-FFF2-40B4-BE49-F238E27FC236}">
                <a16:creationId xmlns:a16="http://schemas.microsoft.com/office/drawing/2014/main" id="{2D432EAC-96FD-42F8-956C-A685CF7602D8}"/>
              </a:ext>
            </a:extLst>
          </p:cNvPr>
          <p:cNvSpPr txBox="1"/>
          <p:nvPr/>
        </p:nvSpPr>
        <p:spPr>
          <a:xfrm>
            <a:off x="9812745" y="2799490"/>
            <a:ext cx="954999"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Workbooks</a:t>
            </a:r>
          </a:p>
        </p:txBody>
      </p:sp>
      <p:sp>
        <p:nvSpPr>
          <p:cNvPr id="154" name="TextBox 153">
            <a:extLst>
              <a:ext uri="{FF2B5EF4-FFF2-40B4-BE49-F238E27FC236}">
                <a16:creationId xmlns:a16="http://schemas.microsoft.com/office/drawing/2014/main" id="{72EB9DDA-90B0-4E3D-9A7B-9F64D817AB85}"/>
              </a:ext>
            </a:extLst>
          </p:cNvPr>
          <p:cNvSpPr txBox="1"/>
          <p:nvPr/>
        </p:nvSpPr>
        <p:spPr>
          <a:xfrm>
            <a:off x="6769698" y="2565461"/>
            <a:ext cx="786207" cy="280363"/>
          </a:xfrm>
          <a:prstGeom prst="rect">
            <a:avLst/>
          </a:prstGeom>
          <a:solidFill>
            <a:srgbClr val="FFFFFF"/>
          </a:solidFill>
        </p:spPr>
        <p:txBody>
          <a:bodyPr wrap="non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Visualize</a:t>
            </a:r>
          </a:p>
        </p:txBody>
      </p:sp>
      <p:sp>
        <p:nvSpPr>
          <p:cNvPr id="155" name="TextBox 154">
            <a:extLst>
              <a:ext uri="{FF2B5EF4-FFF2-40B4-BE49-F238E27FC236}">
                <a16:creationId xmlns:a16="http://schemas.microsoft.com/office/drawing/2014/main" id="{33E6FA4B-F689-45AA-A9E4-496036695CF7}"/>
              </a:ext>
            </a:extLst>
          </p:cNvPr>
          <p:cNvSpPr txBox="1"/>
          <p:nvPr/>
        </p:nvSpPr>
        <p:spPr>
          <a:xfrm>
            <a:off x="7909113" y="3892178"/>
            <a:ext cx="1356103" cy="375636"/>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Metrics Explorer</a:t>
            </a:r>
          </a:p>
        </p:txBody>
      </p:sp>
      <p:sp>
        <p:nvSpPr>
          <p:cNvPr id="156" name="TextBox 155">
            <a:extLst>
              <a:ext uri="{FF2B5EF4-FFF2-40B4-BE49-F238E27FC236}">
                <a16:creationId xmlns:a16="http://schemas.microsoft.com/office/drawing/2014/main" id="{CFC36873-0EDB-40ED-AE40-DAF4D0462BF9}"/>
              </a:ext>
            </a:extLst>
          </p:cNvPr>
          <p:cNvSpPr txBox="1"/>
          <p:nvPr/>
        </p:nvSpPr>
        <p:spPr>
          <a:xfrm>
            <a:off x="9450059" y="3892177"/>
            <a:ext cx="1088887" cy="375636"/>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Log Analytics</a:t>
            </a:r>
          </a:p>
        </p:txBody>
      </p:sp>
      <p:sp>
        <p:nvSpPr>
          <p:cNvPr id="157" name="TextBox 156">
            <a:extLst>
              <a:ext uri="{FF2B5EF4-FFF2-40B4-BE49-F238E27FC236}">
                <a16:creationId xmlns:a16="http://schemas.microsoft.com/office/drawing/2014/main" id="{CFDAFF6E-03AD-4174-99DA-6C0940F4ECE6}"/>
              </a:ext>
            </a:extLst>
          </p:cNvPr>
          <p:cNvSpPr txBox="1"/>
          <p:nvPr/>
        </p:nvSpPr>
        <p:spPr>
          <a:xfrm>
            <a:off x="6769701" y="3657690"/>
            <a:ext cx="714072" cy="280363"/>
          </a:xfrm>
          <a:prstGeom prst="rect">
            <a:avLst/>
          </a:prstGeom>
          <a:solidFill>
            <a:srgbClr val="FFFFFF"/>
          </a:solidFill>
        </p:spPr>
        <p:txBody>
          <a:bodyPr wrap="non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Analyze</a:t>
            </a:r>
          </a:p>
        </p:txBody>
      </p:sp>
      <p:sp>
        <p:nvSpPr>
          <p:cNvPr id="158" name="TextBox 157">
            <a:extLst>
              <a:ext uri="{FF2B5EF4-FFF2-40B4-BE49-F238E27FC236}">
                <a16:creationId xmlns:a16="http://schemas.microsoft.com/office/drawing/2014/main" id="{A65CCCC3-D5DB-489D-AAC9-078EFB0CCFE5}"/>
              </a:ext>
            </a:extLst>
          </p:cNvPr>
          <p:cNvSpPr txBox="1"/>
          <p:nvPr/>
        </p:nvSpPr>
        <p:spPr>
          <a:xfrm>
            <a:off x="6769705" y="4741530"/>
            <a:ext cx="786207" cy="280363"/>
          </a:xfrm>
          <a:prstGeom prst="rect">
            <a:avLst/>
          </a:prstGeom>
          <a:solidFill>
            <a:srgbClr val="FFFFFF"/>
          </a:solidFill>
        </p:spPr>
        <p:txBody>
          <a:bodyPr wrap="non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Respond</a:t>
            </a:r>
          </a:p>
        </p:txBody>
      </p:sp>
      <p:sp>
        <p:nvSpPr>
          <p:cNvPr id="159" name="TextBox 158">
            <a:extLst>
              <a:ext uri="{FF2B5EF4-FFF2-40B4-BE49-F238E27FC236}">
                <a16:creationId xmlns:a16="http://schemas.microsoft.com/office/drawing/2014/main" id="{36C74752-0B3A-4A46-A2B1-7F402CE2FEBA}"/>
              </a:ext>
            </a:extLst>
          </p:cNvPr>
          <p:cNvSpPr txBox="1"/>
          <p:nvPr/>
        </p:nvSpPr>
        <p:spPr>
          <a:xfrm>
            <a:off x="7589028" y="6075903"/>
            <a:ext cx="95500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Event Hubs</a:t>
            </a:r>
          </a:p>
        </p:txBody>
      </p:sp>
      <p:sp>
        <p:nvSpPr>
          <p:cNvPr id="160" name="TextBox 159">
            <a:extLst>
              <a:ext uri="{FF2B5EF4-FFF2-40B4-BE49-F238E27FC236}">
                <a16:creationId xmlns:a16="http://schemas.microsoft.com/office/drawing/2014/main" id="{FAD6884F-DAD3-4E82-B8B9-5F23EE227045}"/>
              </a:ext>
            </a:extLst>
          </p:cNvPr>
          <p:cNvSpPr txBox="1"/>
          <p:nvPr/>
        </p:nvSpPr>
        <p:spPr>
          <a:xfrm>
            <a:off x="9780324" y="6075903"/>
            <a:ext cx="1636490"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Ingest &amp; Export APIs</a:t>
            </a:r>
          </a:p>
        </p:txBody>
      </p:sp>
      <p:sp>
        <p:nvSpPr>
          <p:cNvPr id="161" name="TextBox 160">
            <a:extLst>
              <a:ext uri="{FF2B5EF4-FFF2-40B4-BE49-F238E27FC236}">
                <a16:creationId xmlns:a16="http://schemas.microsoft.com/office/drawing/2014/main" id="{CFFB797F-038D-4119-8710-A73E53D2710D}"/>
              </a:ext>
            </a:extLst>
          </p:cNvPr>
          <p:cNvSpPr txBox="1"/>
          <p:nvPr/>
        </p:nvSpPr>
        <p:spPr>
          <a:xfrm>
            <a:off x="8809225" y="6075903"/>
            <a:ext cx="945333" cy="375637"/>
          </a:xfrm>
          <a:prstGeom prst="rect">
            <a:avLst/>
          </a:prstGeom>
          <a:noFill/>
        </p:spPr>
        <p:txBody>
          <a:bodyPr wrap="square" lIns="89630" tIns="89630" rIns="89630" bIns="134464" rtlCol="0">
            <a:spAutoFit/>
          </a:bodyPr>
          <a:lstStyle/>
          <a:p>
            <a:pPr algn="ctr" defTabSz="914139">
              <a:lnSpc>
                <a:spcPct val="90000"/>
              </a:lnSpc>
              <a:spcAft>
                <a:spcPts val="588"/>
              </a:spcAft>
              <a:defRPr/>
            </a:pPr>
            <a:r>
              <a:rPr lang="en-US" sz="1078" kern="0">
                <a:solidFill>
                  <a:srgbClr val="3C3C41"/>
                </a:solidFill>
                <a:latin typeface="Segoe UI Semibold"/>
              </a:rPr>
              <a:t>Logic Apps</a:t>
            </a:r>
          </a:p>
        </p:txBody>
      </p:sp>
      <p:sp>
        <p:nvSpPr>
          <p:cNvPr id="162" name="TextBox 161">
            <a:extLst>
              <a:ext uri="{FF2B5EF4-FFF2-40B4-BE49-F238E27FC236}">
                <a16:creationId xmlns:a16="http://schemas.microsoft.com/office/drawing/2014/main" id="{6FB35418-1F96-442C-B71F-8F09F71147B3}"/>
              </a:ext>
            </a:extLst>
          </p:cNvPr>
          <p:cNvSpPr txBox="1"/>
          <p:nvPr/>
        </p:nvSpPr>
        <p:spPr>
          <a:xfrm>
            <a:off x="6769707" y="5820582"/>
            <a:ext cx="930680" cy="280363"/>
          </a:xfrm>
          <a:prstGeom prst="rect">
            <a:avLst/>
          </a:prstGeom>
          <a:solidFill>
            <a:srgbClr val="FFFFFF"/>
          </a:solidFill>
        </p:spPr>
        <p:txBody>
          <a:bodyPr wrap="squar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Integrate</a:t>
            </a:r>
          </a:p>
        </p:txBody>
      </p:sp>
      <p:pic>
        <p:nvPicPr>
          <p:cNvPr id="163" name="Picture 162" descr="A picture containing food&#10;&#10;Description automatically generated">
            <a:extLst>
              <a:ext uri="{FF2B5EF4-FFF2-40B4-BE49-F238E27FC236}">
                <a16:creationId xmlns:a16="http://schemas.microsoft.com/office/drawing/2014/main" id="{B9FAF4BF-23F5-4781-98A5-1A0DCD97FF30}"/>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9054687" y="2294757"/>
            <a:ext cx="587163" cy="587162"/>
          </a:xfrm>
          <a:prstGeom prst="rect">
            <a:avLst/>
          </a:prstGeom>
        </p:spPr>
      </p:pic>
      <p:pic>
        <p:nvPicPr>
          <p:cNvPr id="164" name="Graphic 163">
            <a:extLst>
              <a:ext uri="{FF2B5EF4-FFF2-40B4-BE49-F238E27FC236}">
                <a16:creationId xmlns:a16="http://schemas.microsoft.com/office/drawing/2014/main" id="{40EC3E7A-8411-4E08-A903-A69B95A6D7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2500" y="3481791"/>
            <a:ext cx="366189" cy="366187"/>
          </a:xfrm>
          <a:prstGeom prst="rect">
            <a:avLst/>
          </a:prstGeom>
        </p:spPr>
      </p:pic>
      <p:cxnSp>
        <p:nvCxnSpPr>
          <p:cNvPr id="165" name="Straight Arrow Connector 164">
            <a:extLst>
              <a:ext uri="{FF2B5EF4-FFF2-40B4-BE49-F238E27FC236}">
                <a16:creationId xmlns:a16="http://schemas.microsoft.com/office/drawing/2014/main" id="{F9248C09-8BFC-41A5-ACCB-4F665099983F}"/>
              </a:ext>
            </a:extLst>
          </p:cNvPr>
          <p:cNvCxnSpPr>
            <a:cxnSpLocks/>
          </p:cNvCxnSpPr>
          <p:nvPr/>
        </p:nvCxnSpPr>
        <p:spPr>
          <a:xfrm>
            <a:off x="5533853" y="3830655"/>
            <a:ext cx="848937" cy="0"/>
          </a:xfrm>
          <a:prstGeom prst="straightConnector1">
            <a:avLst/>
          </a:prstGeom>
          <a:noFill/>
          <a:ln w="19050" cap="flat" cmpd="sng" algn="ctr">
            <a:solidFill>
              <a:srgbClr val="75757A"/>
            </a:solidFill>
            <a:prstDash val="solid"/>
            <a:headEnd type="none"/>
            <a:tailEnd type="arrow"/>
          </a:ln>
          <a:effectLst/>
        </p:spPr>
      </p:cxnSp>
      <p:sp>
        <p:nvSpPr>
          <p:cNvPr id="166" name="Right Bracket 165">
            <a:extLst>
              <a:ext uri="{FF2B5EF4-FFF2-40B4-BE49-F238E27FC236}">
                <a16:creationId xmlns:a16="http://schemas.microsoft.com/office/drawing/2014/main" id="{F0A3E8DF-AFBC-4B63-B3A4-3C2A5118A49C}"/>
              </a:ext>
            </a:extLst>
          </p:cNvPr>
          <p:cNvSpPr/>
          <p:nvPr/>
        </p:nvSpPr>
        <p:spPr>
          <a:xfrm flipH="1">
            <a:off x="6382790" y="1218644"/>
            <a:ext cx="117745" cy="5295255"/>
          </a:xfrm>
          <a:prstGeom prst="rightBracket">
            <a:avLst>
              <a:gd name="adj" fmla="val 95959"/>
            </a:avLst>
          </a:prstGeom>
          <a:noFill/>
          <a:ln w="19050" cap="flat" cmpd="sng" algn="ctr">
            <a:solidFill>
              <a:srgbClr val="75757A"/>
            </a:solidFill>
            <a:prstDash val="solid"/>
            <a:headEnd type="none" w="med" len="med"/>
            <a:tailEnd type="none" w="med" len="med"/>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67" name="Group 166">
            <a:extLst>
              <a:ext uri="{FF2B5EF4-FFF2-40B4-BE49-F238E27FC236}">
                <a16:creationId xmlns:a16="http://schemas.microsoft.com/office/drawing/2014/main" id="{1BF0D8F8-F9A2-4D71-860F-C1CEC901D2F9}"/>
              </a:ext>
            </a:extLst>
          </p:cNvPr>
          <p:cNvGrpSpPr/>
          <p:nvPr/>
        </p:nvGrpSpPr>
        <p:grpSpPr>
          <a:xfrm>
            <a:off x="467117" y="2513736"/>
            <a:ext cx="3490397" cy="2619187"/>
            <a:chOff x="476483" y="2188519"/>
            <a:chExt cx="3560387" cy="2671707"/>
          </a:xfrm>
        </p:grpSpPr>
        <p:cxnSp>
          <p:nvCxnSpPr>
            <p:cNvPr id="168" name="Straight Arrow Connector 167">
              <a:extLst>
                <a:ext uri="{FF2B5EF4-FFF2-40B4-BE49-F238E27FC236}">
                  <a16:creationId xmlns:a16="http://schemas.microsoft.com/office/drawing/2014/main" id="{11D0FA01-E6D9-4EE3-9FC9-182FE63C8E62}"/>
                </a:ext>
              </a:extLst>
            </p:cNvPr>
            <p:cNvCxnSpPr>
              <a:cxnSpLocks/>
              <a:stCxn id="169" idx="2"/>
            </p:cNvCxnSpPr>
            <p:nvPr/>
          </p:nvCxnSpPr>
          <p:spPr>
            <a:xfrm>
              <a:off x="2968020" y="3524373"/>
              <a:ext cx="1068850" cy="0"/>
            </a:xfrm>
            <a:prstGeom prst="straightConnector1">
              <a:avLst/>
            </a:prstGeom>
            <a:noFill/>
            <a:ln w="19050" cap="flat" cmpd="sng" algn="ctr">
              <a:solidFill>
                <a:srgbClr val="75757A"/>
              </a:solidFill>
              <a:prstDash val="solid"/>
              <a:headEnd type="none"/>
              <a:tailEnd type="arrow"/>
            </a:ln>
            <a:effectLst/>
          </p:spPr>
        </p:cxnSp>
        <p:sp>
          <p:nvSpPr>
            <p:cNvPr id="169" name="Right Bracket 168">
              <a:extLst>
                <a:ext uri="{FF2B5EF4-FFF2-40B4-BE49-F238E27FC236}">
                  <a16:creationId xmlns:a16="http://schemas.microsoft.com/office/drawing/2014/main" id="{EB2EC17C-2C6D-4352-A114-EDE7DD74B584}"/>
                </a:ext>
              </a:extLst>
            </p:cNvPr>
            <p:cNvSpPr/>
            <p:nvPr/>
          </p:nvSpPr>
          <p:spPr>
            <a:xfrm>
              <a:off x="2897226" y="2188519"/>
              <a:ext cx="70794" cy="2671707"/>
            </a:xfrm>
            <a:prstGeom prst="rightBracket">
              <a:avLst>
                <a:gd name="adj" fmla="val 95959"/>
              </a:avLst>
            </a:prstGeom>
            <a:noFill/>
            <a:ln w="19050" cap="flat" cmpd="sng" algn="ctr">
              <a:solidFill>
                <a:srgbClr val="75757A"/>
              </a:solidFill>
              <a:prstDash val="solid"/>
              <a:headEnd type="none" w="med" len="med"/>
              <a:tailEnd type="none" w="med" len="med"/>
            </a:ln>
            <a:effectLst/>
          </p:spPr>
          <p:txBody>
            <a:bodyPr rtlCol="0" anchor="ctr"/>
            <a:lstStyle/>
            <a:p>
              <a:pPr marL="0" marR="0" lvl="0" indent="0" algn="ctr"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70" name="Group 169">
              <a:extLst>
                <a:ext uri="{FF2B5EF4-FFF2-40B4-BE49-F238E27FC236}">
                  <a16:creationId xmlns:a16="http://schemas.microsoft.com/office/drawing/2014/main" id="{348CAD3D-98EB-4D28-80CE-48EB205011A4}"/>
                </a:ext>
              </a:extLst>
            </p:cNvPr>
            <p:cNvGrpSpPr/>
            <p:nvPr/>
          </p:nvGrpSpPr>
          <p:grpSpPr>
            <a:xfrm>
              <a:off x="476483" y="4124075"/>
              <a:ext cx="2308392" cy="414699"/>
              <a:chOff x="543659" y="3597530"/>
              <a:chExt cx="2631008" cy="414758"/>
            </a:xfrm>
            <a:noFill/>
          </p:grpSpPr>
          <p:sp>
            <p:nvSpPr>
              <p:cNvPr id="183" name="Rectangle: Rounded Corners 182">
                <a:extLst>
                  <a:ext uri="{FF2B5EF4-FFF2-40B4-BE49-F238E27FC236}">
                    <a16:creationId xmlns:a16="http://schemas.microsoft.com/office/drawing/2014/main" id="{AC74E540-2914-419F-9450-9D4C9012EE77}"/>
                  </a:ext>
                </a:extLst>
              </p:cNvPr>
              <p:cNvSpPr/>
              <p:nvPr/>
            </p:nvSpPr>
            <p:spPr bwMode="auto">
              <a:xfrm>
                <a:off x="543659" y="3597530"/>
                <a:ext cx="2631008" cy="408702"/>
              </a:xfrm>
              <a:prstGeom prst="roundRect">
                <a:avLst>
                  <a:gd name="adj" fmla="val 0"/>
                </a:avLst>
              </a:prstGeom>
              <a:grpFill/>
              <a:ln w="222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4" name="TextBox 183">
                <a:extLst>
                  <a:ext uri="{FF2B5EF4-FFF2-40B4-BE49-F238E27FC236}">
                    <a16:creationId xmlns:a16="http://schemas.microsoft.com/office/drawing/2014/main" id="{DE79DBF7-29B2-44E3-B626-2F02D02C3674}"/>
                  </a:ext>
                </a:extLst>
              </p:cNvPr>
              <p:cNvSpPr txBox="1"/>
              <p:nvPr/>
            </p:nvSpPr>
            <p:spPr>
              <a:xfrm>
                <a:off x="564090" y="3606119"/>
                <a:ext cx="2014840" cy="406169"/>
              </a:xfrm>
              <a:prstGeom prst="rect">
                <a:avLst/>
              </a:prstGeom>
              <a:grpFill/>
              <a:ln w="28575">
                <a:noFill/>
              </a:ln>
            </p:spPr>
            <p:txBody>
              <a:bodyPr wrap="none" lIns="179285" tIns="89630" rIns="89630" bIns="89630"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chemeClr val="bg1"/>
                    </a:solidFill>
                    <a:effectLst/>
                    <a:uLnTx/>
                    <a:uFillTx/>
                    <a:latin typeface="Segoe UI Semibold"/>
                  </a:rPr>
                  <a:t>Custom Sources</a:t>
                </a:r>
              </a:p>
            </p:txBody>
          </p:sp>
        </p:grpSp>
        <p:grpSp>
          <p:nvGrpSpPr>
            <p:cNvPr id="171" name="Group 170">
              <a:extLst>
                <a:ext uri="{FF2B5EF4-FFF2-40B4-BE49-F238E27FC236}">
                  <a16:creationId xmlns:a16="http://schemas.microsoft.com/office/drawing/2014/main" id="{2DD2D247-3DD4-4540-8E9D-CE47A9C2D75A}"/>
                </a:ext>
              </a:extLst>
            </p:cNvPr>
            <p:cNvGrpSpPr/>
            <p:nvPr/>
          </p:nvGrpSpPr>
          <p:grpSpPr>
            <a:xfrm>
              <a:off x="476485" y="2381399"/>
              <a:ext cx="2308391" cy="409579"/>
              <a:chOff x="543659" y="2563852"/>
              <a:chExt cx="2631007" cy="409637"/>
            </a:xfrm>
            <a:solidFill>
              <a:srgbClr val="FFFFFF">
                <a:lumMod val="75000"/>
              </a:srgbClr>
            </a:solidFill>
          </p:grpSpPr>
          <p:sp>
            <p:nvSpPr>
              <p:cNvPr id="181" name="Rectangle: Rounded Corners 180">
                <a:extLst>
                  <a:ext uri="{FF2B5EF4-FFF2-40B4-BE49-F238E27FC236}">
                    <a16:creationId xmlns:a16="http://schemas.microsoft.com/office/drawing/2014/main" id="{D4FB06A5-822B-4A45-9041-D369ACC3EF94}"/>
                  </a:ext>
                </a:extLst>
              </p:cNvPr>
              <p:cNvSpPr/>
              <p:nvPr/>
            </p:nvSpPr>
            <p:spPr bwMode="auto">
              <a:xfrm>
                <a:off x="543659" y="2564787"/>
                <a:ext cx="2631007" cy="408702"/>
              </a:xfrm>
              <a:prstGeom prst="roundRect">
                <a:avLst>
                  <a:gd name="adj" fmla="val 0"/>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2" name="TextBox 181">
                <a:extLst>
                  <a:ext uri="{FF2B5EF4-FFF2-40B4-BE49-F238E27FC236}">
                    <a16:creationId xmlns:a16="http://schemas.microsoft.com/office/drawing/2014/main" id="{5F21276D-BD53-4CE2-B4F2-595EE2E6D7D9}"/>
                  </a:ext>
                </a:extLst>
              </p:cNvPr>
              <p:cNvSpPr txBox="1"/>
              <p:nvPr/>
            </p:nvSpPr>
            <p:spPr>
              <a:xfrm>
                <a:off x="564090" y="2563852"/>
                <a:ext cx="1527021" cy="406169"/>
              </a:xfrm>
              <a:prstGeom prst="rect">
                <a:avLst/>
              </a:prstGeom>
              <a:noFill/>
            </p:spPr>
            <p:txBody>
              <a:bodyPr wrap="none" lIns="179285" tIns="89630" rIns="89630" bIns="89630"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3C3C41"/>
                    </a:solidFill>
                    <a:effectLst/>
                    <a:uLnTx/>
                    <a:uFillTx/>
                    <a:latin typeface="Segoe UI Semibold"/>
                  </a:rPr>
                  <a:t>Application</a:t>
                </a:r>
              </a:p>
            </p:txBody>
          </p:sp>
        </p:grpSp>
        <p:grpSp>
          <p:nvGrpSpPr>
            <p:cNvPr id="172" name="Group 171">
              <a:extLst>
                <a:ext uri="{FF2B5EF4-FFF2-40B4-BE49-F238E27FC236}">
                  <a16:creationId xmlns:a16="http://schemas.microsoft.com/office/drawing/2014/main" id="{D2B1A4D5-1694-4F91-B3F9-190BB393845A}"/>
                </a:ext>
              </a:extLst>
            </p:cNvPr>
            <p:cNvGrpSpPr/>
            <p:nvPr/>
          </p:nvGrpSpPr>
          <p:grpSpPr>
            <a:xfrm>
              <a:off x="476484" y="2963541"/>
              <a:ext cx="2308392" cy="408644"/>
              <a:chOff x="543660" y="3144599"/>
              <a:chExt cx="2631008" cy="408702"/>
            </a:xfrm>
            <a:solidFill>
              <a:srgbClr val="FFFFFF">
                <a:lumMod val="75000"/>
              </a:srgbClr>
            </a:solidFill>
          </p:grpSpPr>
          <p:sp>
            <p:nvSpPr>
              <p:cNvPr id="179" name="Rectangle: Rounded Corners 178">
                <a:extLst>
                  <a:ext uri="{FF2B5EF4-FFF2-40B4-BE49-F238E27FC236}">
                    <a16:creationId xmlns:a16="http://schemas.microsoft.com/office/drawing/2014/main" id="{845168FC-1189-49F5-A4EC-B9591774E3B2}"/>
                  </a:ext>
                </a:extLst>
              </p:cNvPr>
              <p:cNvSpPr/>
              <p:nvPr/>
            </p:nvSpPr>
            <p:spPr bwMode="auto">
              <a:xfrm>
                <a:off x="543660" y="3144599"/>
                <a:ext cx="2631008" cy="408702"/>
              </a:xfrm>
              <a:prstGeom prst="roundRect">
                <a:avLst>
                  <a:gd name="adj" fmla="val 0"/>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0" name="TextBox 179">
                <a:extLst>
                  <a:ext uri="{FF2B5EF4-FFF2-40B4-BE49-F238E27FC236}">
                    <a16:creationId xmlns:a16="http://schemas.microsoft.com/office/drawing/2014/main" id="{E30ABF5E-5672-41AC-91C2-3168B538206A}"/>
                  </a:ext>
                </a:extLst>
              </p:cNvPr>
              <p:cNvSpPr txBox="1"/>
              <p:nvPr/>
            </p:nvSpPr>
            <p:spPr>
              <a:xfrm>
                <a:off x="564090" y="3145869"/>
                <a:ext cx="1757229" cy="406169"/>
              </a:xfrm>
              <a:prstGeom prst="rect">
                <a:avLst/>
              </a:prstGeom>
              <a:noFill/>
            </p:spPr>
            <p:txBody>
              <a:bodyPr wrap="none" lIns="179285" tIns="89630" rIns="89630" bIns="89630"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3C3C41"/>
                    </a:solidFill>
                    <a:effectLst/>
                    <a:uLnTx/>
                    <a:uFillTx/>
                    <a:latin typeface="Segoe UI Semibold"/>
                  </a:rPr>
                  <a:t>Infrastructure</a:t>
                </a:r>
              </a:p>
            </p:txBody>
          </p:sp>
        </p:grpSp>
        <p:grpSp>
          <p:nvGrpSpPr>
            <p:cNvPr id="173" name="Group 172">
              <a:extLst>
                <a:ext uri="{FF2B5EF4-FFF2-40B4-BE49-F238E27FC236}">
                  <a16:creationId xmlns:a16="http://schemas.microsoft.com/office/drawing/2014/main" id="{D1671FA9-7CD0-4258-883F-779087C96240}"/>
                </a:ext>
              </a:extLst>
            </p:cNvPr>
            <p:cNvGrpSpPr/>
            <p:nvPr/>
          </p:nvGrpSpPr>
          <p:grpSpPr>
            <a:xfrm>
              <a:off x="476483" y="3543807"/>
              <a:ext cx="2308394" cy="408644"/>
              <a:chOff x="543660" y="3709962"/>
              <a:chExt cx="2631010" cy="408702"/>
            </a:xfrm>
            <a:solidFill>
              <a:srgbClr val="FFFFFF">
                <a:lumMod val="75000"/>
              </a:srgbClr>
            </a:solidFill>
          </p:grpSpPr>
          <p:sp>
            <p:nvSpPr>
              <p:cNvPr id="177" name="Rectangle: Rounded Corners 176">
                <a:extLst>
                  <a:ext uri="{FF2B5EF4-FFF2-40B4-BE49-F238E27FC236}">
                    <a16:creationId xmlns:a16="http://schemas.microsoft.com/office/drawing/2014/main" id="{4F6DC589-4C49-4237-8483-3DDAECDD19F2}"/>
                  </a:ext>
                </a:extLst>
              </p:cNvPr>
              <p:cNvSpPr/>
              <p:nvPr/>
            </p:nvSpPr>
            <p:spPr bwMode="auto">
              <a:xfrm>
                <a:off x="543660" y="3709962"/>
                <a:ext cx="2631010" cy="408702"/>
              </a:xfrm>
              <a:prstGeom prst="roundRect">
                <a:avLst>
                  <a:gd name="adj" fmla="val 0"/>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78" name="TextBox 177">
                <a:extLst>
                  <a:ext uri="{FF2B5EF4-FFF2-40B4-BE49-F238E27FC236}">
                    <a16:creationId xmlns:a16="http://schemas.microsoft.com/office/drawing/2014/main" id="{296E666C-035E-449B-9984-0BFFE1B3165B}"/>
                  </a:ext>
                </a:extLst>
              </p:cNvPr>
              <p:cNvSpPr txBox="1"/>
              <p:nvPr/>
            </p:nvSpPr>
            <p:spPr>
              <a:xfrm>
                <a:off x="564090" y="3711233"/>
                <a:ext cx="1907045" cy="406169"/>
              </a:xfrm>
              <a:prstGeom prst="rect">
                <a:avLst/>
              </a:prstGeom>
              <a:noFill/>
            </p:spPr>
            <p:txBody>
              <a:bodyPr wrap="none" lIns="179285" tIns="89630" rIns="89630" bIns="89630"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3C3C41"/>
                    </a:solidFill>
                    <a:effectLst/>
                    <a:uLnTx/>
                    <a:uFillTx/>
                    <a:latin typeface="Segoe UI Semibold"/>
                  </a:rPr>
                  <a:t>Azure Platform</a:t>
                </a:r>
              </a:p>
            </p:txBody>
          </p:sp>
        </p:grpSp>
        <p:cxnSp>
          <p:nvCxnSpPr>
            <p:cNvPr id="174" name="Straight Connector 173">
              <a:extLst>
                <a:ext uri="{FF2B5EF4-FFF2-40B4-BE49-F238E27FC236}">
                  <a16:creationId xmlns:a16="http://schemas.microsoft.com/office/drawing/2014/main" id="{408F3440-E33B-42D8-B688-8A30A2F18447}"/>
                </a:ext>
              </a:extLst>
            </p:cNvPr>
            <p:cNvCxnSpPr>
              <a:cxnSpLocks/>
            </p:cNvCxnSpPr>
            <p:nvPr/>
          </p:nvCxnSpPr>
          <p:spPr>
            <a:xfrm>
              <a:off x="701040" y="2720582"/>
              <a:ext cx="0" cy="329215"/>
            </a:xfrm>
            <a:prstGeom prst="line">
              <a:avLst/>
            </a:prstGeom>
            <a:noFill/>
            <a:ln w="19050" cap="flat" cmpd="sng" algn="ctr">
              <a:solidFill>
                <a:srgbClr val="EBEBEB"/>
              </a:solidFill>
              <a:prstDash val="solid"/>
              <a:headEnd type="none"/>
              <a:tailEnd type="none"/>
            </a:ln>
            <a:effectLst/>
          </p:spPr>
        </p:cxnSp>
        <p:sp>
          <p:nvSpPr>
            <p:cNvPr id="175" name="TextBox 174">
              <a:extLst>
                <a:ext uri="{FF2B5EF4-FFF2-40B4-BE49-F238E27FC236}">
                  <a16:creationId xmlns:a16="http://schemas.microsoft.com/office/drawing/2014/main" id="{CAD5206B-45F9-432A-A067-6F949B4A70C5}"/>
                </a:ext>
              </a:extLst>
            </p:cNvPr>
            <p:cNvSpPr txBox="1"/>
            <p:nvPr/>
          </p:nvSpPr>
          <p:spPr>
            <a:xfrm>
              <a:off x="3106046" y="3152071"/>
              <a:ext cx="648561" cy="286090"/>
            </a:xfrm>
            <a:prstGeom prst="rect">
              <a:avLst/>
            </a:prstGeom>
            <a:solidFill>
              <a:srgbClr val="FFFFFF"/>
            </a:solidFill>
            <a:ln>
              <a:solidFill>
                <a:srgbClr val="EBEBEB"/>
              </a:solidFill>
            </a:ln>
          </p:spPr>
          <p:txBody>
            <a:bodyPr wrap="none" lIns="44814" tIns="44814" rIns="44814" bIns="44814" rtlCol="0">
              <a:spAutoFit/>
            </a:bodyPr>
            <a:lstStyle/>
            <a:p>
              <a:pPr marL="0" marR="0" lvl="0" indent="0" defTabSz="914139" eaLnBrk="1" fontAlgn="auto" latinLnBrk="0" hangingPunct="1">
                <a:lnSpc>
                  <a:spcPct val="90000"/>
                </a:lnSpc>
                <a:spcBef>
                  <a:spcPts val="0"/>
                </a:spcBef>
                <a:spcAft>
                  <a:spcPts val="588"/>
                </a:spcAft>
                <a:buClrTx/>
                <a:buSzTx/>
                <a:buFontTx/>
                <a:buNone/>
                <a:tabLst/>
                <a:defRPr/>
              </a:pPr>
              <a:r>
                <a:rPr kumimoji="0" lang="en-US" sz="1371" b="0" i="0" u="none" strike="noStrike" kern="0" cap="none" spc="0" normalizeH="0" baseline="0" noProof="0">
                  <a:ln>
                    <a:noFill/>
                  </a:ln>
                  <a:solidFill>
                    <a:srgbClr val="0078D7"/>
                  </a:solidFill>
                  <a:effectLst/>
                  <a:uLnTx/>
                  <a:uFillTx/>
                  <a:latin typeface="Segoe UI Semibold"/>
                </a:rPr>
                <a:t>Collect</a:t>
              </a:r>
            </a:p>
          </p:txBody>
        </p:sp>
        <p:cxnSp>
          <p:nvCxnSpPr>
            <p:cNvPr id="176" name="Straight Connector 175">
              <a:extLst>
                <a:ext uri="{FF2B5EF4-FFF2-40B4-BE49-F238E27FC236}">
                  <a16:creationId xmlns:a16="http://schemas.microsoft.com/office/drawing/2014/main" id="{B9F42FA4-AE8D-490F-952D-F306850D0B9A}"/>
                </a:ext>
              </a:extLst>
            </p:cNvPr>
            <p:cNvCxnSpPr>
              <a:cxnSpLocks/>
            </p:cNvCxnSpPr>
            <p:nvPr/>
          </p:nvCxnSpPr>
          <p:spPr>
            <a:xfrm>
              <a:off x="701040" y="3319998"/>
              <a:ext cx="0" cy="329215"/>
            </a:xfrm>
            <a:prstGeom prst="line">
              <a:avLst/>
            </a:prstGeom>
            <a:noFill/>
            <a:ln w="19050" cap="flat" cmpd="sng" algn="ctr">
              <a:solidFill>
                <a:srgbClr val="EBEBEB"/>
              </a:solidFill>
              <a:prstDash val="solid"/>
              <a:headEnd type="none"/>
              <a:tailEnd type="none"/>
            </a:ln>
            <a:effectLst/>
          </p:spPr>
        </p:cxnSp>
      </p:grpSp>
      <p:pic>
        <p:nvPicPr>
          <p:cNvPr id="185" name="Graphic 184">
            <a:extLst>
              <a:ext uri="{FF2B5EF4-FFF2-40B4-BE49-F238E27FC236}">
                <a16:creationId xmlns:a16="http://schemas.microsoft.com/office/drawing/2014/main" id="{C5FD53DD-A655-490F-8C43-B8A2EAA4254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97029" y="5661692"/>
            <a:ext cx="403079" cy="403079"/>
          </a:xfrm>
          <a:prstGeom prst="rect">
            <a:avLst/>
          </a:prstGeom>
        </p:spPr>
      </p:pic>
      <p:pic>
        <p:nvPicPr>
          <p:cNvPr id="186" name="Graphic 185">
            <a:extLst>
              <a:ext uri="{FF2B5EF4-FFF2-40B4-BE49-F238E27FC236}">
                <a16:creationId xmlns:a16="http://schemas.microsoft.com/office/drawing/2014/main" id="{55DF800A-50B7-4156-8484-5C5352E0F50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042058" y="5637209"/>
            <a:ext cx="479664" cy="479664"/>
          </a:xfrm>
          <a:prstGeom prst="rect">
            <a:avLst/>
          </a:prstGeom>
        </p:spPr>
      </p:pic>
      <p:pic>
        <p:nvPicPr>
          <p:cNvPr id="187" name="Graphic 186">
            <a:extLst>
              <a:ext uri="{FF2B5EF4-FFF2-40B4-BE49-F238E27FC236}">
                <a16:creationId xmlns:a16="http://schemas.microsoft.com/office/drawing/2014/main" id="{8265E1BA-EC32-40A9-B245-87FF0EF790A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94173" y="5715010"/>
            <a:ext cx="344711" cy="344711"/>
          </a:xfrm>
          <a:prstGeom prst="rect">
            <a:avLst/>
          </a:prstGeom>
        </p:spPr>
      </p:pic>
      <p:pic>
        <p:nvPicPr>
          <p:cNvPr id="188" name="Graphic 187">
            <a:extLst>
              <a:ext uri="{FF2B5EF4-FFF2-40B4-BE49-F238E27FC236}">
                <a16:creationId xmlns:a16="http://schemas.microsoft.com/office/drawing/2014/main" id="{16DB15DD-1023-4237-9E10-2CB7845F51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30306" y="3481791"/>
            <a:ext cx="366187" cy="366187"/>
          </a:xfrm>
          <a:prstGeom prst="rect">
            <a:avLst/>
          </a:prstGeom>
        </p:spPr>
      </p:pic>
      <p:sp>
        <p:nvSpPr>
          <p:cNvPr id="189" name="TextBox 188">
            <a:extLst>
              <a:ext uri="{FF2B5EF4-FFF2-40B4-BE49-F238E27FC236}">
                <a16:creationId xmlns:a16="http://schemas.microsoft.com/office/drawing/2014/main" id="{CFFC6DEA-EB86-46C0-99FE-0612302541D5}"/>
              </a:ext>
            </a:extLst>
          </p:cNvPr>
          <p:cNvSpPr txBox="1"/>
          <p:nvPr/>
        </p:nvSpPr>
        <p:spPr>
          <a:xfrm>
            <a:off x="7813923" y="4969509"/>
            <a:ext cx="936227" cy="368253"/>
          </a:xfrm>
          <a:prstGeom prst="rect">
            <a:avLst/>
          </a:prstGeom>
          <a:noFill/>
        </p:spPr>
        <p:txBody>
          <a:bodyPr wrap="square" lIns="87868" tIns="87868" rIns="87868" bIns="131821" rtlCol="0">
            <a:spAutoFit/>
          </a:bodyPr>
          <a:lstStyle/>
          <a:p>
            <a:pPr algn="ctr" defTabSz="896130">
              <a:lnSpc>
                <a:spcPct val="90000"/>
              </a:lnSpc>
              <a:spcAft>
                <a:spcPts val="576"/>
              </a:spcAft>
              <a:defRPr/>
            </a:pPr>
            <a:r>
              <a:rPr lang="en-US" sz="1057" kern="0">
                <a:solidFill>
                  <a:srgbClr val="3C3C41"/>
                </a:solidFill>
                <a:latin typeface="Segoe UI Semibold"/>
              </a:rPr>
              <a:t>Alerts</a:t>
            </a:r>
          </a:p>
        </p:txBody>
      </p:sp>
      <p:sp>
        <p:nvSpPr>
          <p:cNvPr id="190" name="TextBox 189">
            <a:extLst>
              <a:ext uri="{FF2B5EF4-FFF2-40B4-BE49-F238E27FC236}">
                <a16:creationId xmlns:a16="http://schemas.microsoft.com/office/drawing/2014/main" id="{5B6DE4C5-D0DF-40A2-BE7F-07862AEBE0BB}"/>
              </a:ext>
            </a:extLst>
          </p:cNvPr>
          <p:cNvSpPr txBox="1"/>
          <p:nvPr/>
        </p:nvSpPr>
        <p:spPr>
          <a:xfrm>
            <a:off x="9967416" y="4969509"/>
            <a:ext cx="846508" cy="368253"/>
          </a:xfrm>
          <a:prstGeom prst="rect">
            <a:avLst/>
          </a:prstGeom>
          <a:noFill/>
        </p:spPr>
        <p:txBody>
          <a:bodyPr wrap="square" lIns="87868" tIns="87868" rIns="87868" bIns="131821" rtlCol="0">
            <a:spAutoFit/>
          </a:bodyPr>
          <a:lstStyle/>
          <a:p>
            <a:pPr algn="ctr" defTabSz="896130">
              <a:lnSpc>
                <a:spcPct val="90000"/>
              </a:lnSpc>
              <a:spcAft>
                <a:spcPts val="576"/>
              </a:spcAft>
              <a:defRPr/>
            </a:pPr>
            <a:r>
              <a:rPr lang="en-US" sz="1057" kern="0">
                <a:solidFill>
                  <a:srgbClr val="3C3C41"/>
                </a:solidFill>
                <a:latin typeface="Segoe UI Semibold"/>
              </a:rPr>
              <a:t>Autoscale</a:t>
            </a:r>
          </a:p>
        </p:txBody>
      </p:sp>
      <p:pic>
        <p:nvPicPr>
          <p:cNvPr id="191" name="Graphic 190">
            <a:extLst>
              <a:ext uri="{FF2B5EF4-FFF2-40B4-BE49-F238E27FC236}">
                <a16:creationId xmlns:a16="http://schemas.microsoft.com/office/drawing/2014/main" id="{0593BB6A-DE44-441F-B317-286879F1D34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08631" y="4599663"/>
            <a:ext cx="346810" cy="346808"/>
          </a:xfrm>
          <a:prstGeom prst="rect">
            <a:avLst/>
          </a:prstGeom>
        </p:spPr>
      </p:pic>
      <p:pic>
        <p:nvPicPr>
          <p:cNvPr id="192" name="Graphic 191">
            <a:extLst>
              <a:ext uri="{FF2B5EF4-FFF2-40B4-BE49-F238E27FC236}">
                <a16:creationId xmlns:a16="http://schemas.microsoft.com/office/drawing/2014/main" id="{F185A943-FA7D-49F7-84B2-5C6C20C4D0C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193091" y="4575490"/>
            <a:ext cx="395155" cy="395155"/>
          </a:xfrm>
          <a:prstGeom prst="rect">
            <a:avLst/>
          </a:prstGeom>
        </p:spPr>
      </p:pic>
      <p:pic>
        <p:nvPicPr>
          <p:cNvPr id="193" name="Picture 192">
            <a:extLst>
              <a:ext uri="{FF2B5EF4-FFF2-40B4-BE49-F238E27FC236}">
                <a16:creationId xmlns:a16="http://schemas.microsoft.com/office/drawing/2014/main" id="{7763ED4C-F3F1-48FE-9989-CF99ACEB79D7}"/>
              </a:ext>
            </a:extLst>
          </p:cNvPr>
          <p:cNvPicPr>
            <a:picLocks noChangeAspect="1"/>
          </p:cNvPicPr>
          <p:nvPr/>
        </p:nvPicPr>
        <p:blipFill>
          <a:blip r:embed="rId32"/>
          <a:stretch>
            <a:fillRect/>
          </a:stretch>
        </p:blipFill>
        <p:spPr>
          <a:xfrm>
            <a:off x="9154956" y="4484319"/>
            <a:ext cx="456900" cy="553278"/>
          </a:xfrm>
          <a:prstGeom prst="rect">
            <a:avLst/>
          </a:prstGeom>
        </p:spPr>
      </p:pic>
      <p:sp>
        <p:nvSpPr>
          <p:cNvPr id="194" name="TextBox 193">
            <a:extLst>
              <a:ext uri="{FF2B5EF4-FFF2-40B4-BE49-F238E27FC236}">
                <a16:creationId xmlns:a16="http://schemas.microsoft.com/office/drawing/2014/main" id="{063C27C7-04C2-4ECF-A4D5-94AF4627F524}"/>
              </a:ext>
            </a:extLst>
          </p:cNvPr>
          <p:cNvSpPr txBox="1"/>
          <p:nvPr/>
        </p:nvSpPr>
        <p:spPr>
          <a:xfrm>
            <a:off x="8878035" y="4936243"/>
            <a:ext cx="936227" cy="514509"/>
          </a:xfrm>
          <a:prstGeom prst="rect">
            <a:avLst/>
          </a:prstGeom>
          <a:noFill/>
        </p:spPr>
        <p:txBody>
          <a:bodyPr wrap="square" lIns="87868" tIns="87868" rIns="87868" bIns="131821" rtlCol="0">
            <a:spAutoFit/>
          </a:bodyPr>
          <a:lstStyle/>
          <a:p>
            <a:pPr algn="ctr" defTabSz="896130">
              <a:lnSpc>
                <a:spcPct val="90000"/>
              </a:lnSpc>
              <a:spcAft>
                <a:spcPts val="576"/>
              </a:spcAft>
              <a:defRPr/>
            </a:pPr>
            <a:r>
              <a:rPr lang="en-US" sz="1057" kern="0">
                <a:solidFill>
                  <a:srgbClr val="3C3C41"/>
                </a:solidFill>
                <a:latin typeface="Segoe UI Semibold"/>
              </a:rPr>
              <a:t>Action Groups</a:t>
            </a:r>
          </a:p>
        </p:txBody>
      </p:sp>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solidFill>
                  <a:schemeClr val="bg1"/>
                </a:solidFill>
              </a:rPr>
              <a:t>Conceptual Architecture</a:t>
            </a:r>
          </a:p>
        </p:txBody>
      </p:sp>
    </p:spTree>
    <p:extLst>
      <p:ext uri="{BB962C8B-B14F-4D97-AF65-F5344CB8AC3E}">
        <p14:creationId xmlns:p14="http://schemas.microsoft.com/office/powerpoint/2010/main" val="1007412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solidFill>
                  <a:schemeClr val="bg1"/>
                </a:solidFill>
              </a:rPr>
              <a:t>Application Monitoring</a:t>
            </a:r>
          </a:p>
        </p:txBody>
      </p:sp>
      <p:sp>
        <p:nvSpPr>
          <p:cNvPr id="8" name="Rectangle 7">
            <a:extLst>
              <a:ext uri="{FF2B5EF4-FFF2-40B4-BE49-F238E27FC236}">
                <a16:creationId xmlns:a16="http://schemas.microsoft.com/office/drawing/2014/main" id="{D892F09E-A77B-4D86-99F8-E6FA3ABD2476}"/>
              </a:ext>
            </a:extLst>
          </p:cNvPr>
          <p:cNvSpPr/>
          <p:nvPr/>
        </p:nvSpPr>
        <p:spPr bwMode="auto">
          <a:xfrm>
            <a:off x="855948" y="4094324"/>
            <a:ext cx="4091302" cy="55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116" fontAlgn="base">
              <a:spcBef>
                <a:spcPct val="0"/>
              </a:spcBef>
              <a:spcAft>
                <a:spcPts val="2448"/>
              </a:spcAft>
              <a:defRPr/>
            </a:pPr>
            <a:r>
              <a:rPr lang="en-IN" kern="0">
                <a:solidFill>
                  <a:schemeClr val="bg1"/>
                </a:solidFill>
                <a:latin typeface="Segoe UI" panose="020B0502040204020203" pitchFamily="34" charset="0"/>
                <a:ea typeface="Segoe UI Light" charset="0"/>
                <a:cs typeface="Segoe UI" panose="020B0502040204020203" pitchFamily="34" charset="0"/>
              </a:rPr>
              <a:t>Transition with 1-click from App Map to </a:t>
            </a:r>
            <a:r>
              <a:rPr lang="en-IN" kern="0">
                <a:solidFill>
                  <a:srgbClr val="4CB1FF"/>
                </a:solidFill>
                <a:latin typeface="Segoe UI" panose="020B0502040204020203" pitchFamily="34" charset="0"/>
                <a:ea typeface="Segoe UI Light" charset="0"/>
                <a:cs typeface="Segoe UI" panose="020B0502040204020203" pitchFamily="34" charset="0"/>
              </a:rPr>
              <a:t>VM Map </a:t>
            </a:r>
            <a:r>
              <a:rPr lang="en-IN" kern="0">
                <a:solidFill>
                  <a:schemeClr val="bg1"/>
                </a:solidFill>
                <a:latin typeface="Segoe UI" panose="020B0502040204020203" pitchFamily="34" charset="0"/>
                <a:ea typeface="Segoe UI Light" charset="0"/>
                <a:cs typeface="Segoe UI" panose="020B0502040204020203" pitchFamily="34" charset="0"/>
              </a:rPr>
              <a:t>for diagnostics</a:t>
            </a:r>
            <a:endParaRPr lang="en-US" kern="0">
              <a:solidFill>
                <a:schemeClr val="bg1"/>
              </a:solidFill>
              <a:latin typeface="Segoe UI" panose="020B0502040204020203" pitchFamily="34" charset="0"/>
              <a:ea typeface="Segoe UI Light" charset="0"/>
              <a:cs typeface="Segoe UI" panose="020B0502040204020203" pitchFamily="34" charset="0"/>
            </a:endParaRPr>
          </a:p>
        </p:txBody>
      </p:sp>
      <p:sp>
        <p:nvSpPr>
          <p:cNvPr id="11" name="Rectangle 10">
            <a:extLst>
              <a:ext uri="{FF2B5EF4-FFF2-40B4-BE49-F238E27FC236}">
                <a16:creationId xmlns:a16="http://schemas.microsoft.com/office/drawing/2014/main" id="{64BF95E8-026D-482E-8E6F-9B3133854410}"/>
              </a:ext>
            </a:extLst>
          </p:cNvPr>
          <p:cNvSpPr/>
          <p:nvPr/>
        </p:nvSpPr>
        <p:spPr>
          <a:xfrm>
            <a:off x="839260" y="2297708"/>
            <a:ext cx="4027555" cy="555177"/>
          </a:xfrm>
          <a:prstGeom prst="rect">
            <a:avLst/>
          </a:prstGeom>
        </p:spPr>
        <p:txBody>
          <a:bodyPr wrap="square" lIns="0" tIns="0" rIns="0" bIns="0" anchor="t" anchorCtr="0">
            <a:spAutoFit/>
          </a:bodyPr>
          <a:lstStyle/>
          <a:p>
            <a:pPr defTabSz="931577" fontAlgn="base">
              <a:spcBef>
                <a:spcPct val="0"/>
              </a:spcBef>
              <a:spcAft>
                <a:spcPts val="2400"/>
              </a:spcAft>
              <a:defRPr/>
            </a:pPr>
            <a:r>
              <a:rPr lang="en-US" sz="1804" kern="0">
                <a:solidFill>
                  <a:schemeClr val="bg1"/>
                </a:solidFill>
                <a:latin typeface="Segoe UI" panose="020B0502040204020203" pitchFamily="34" charset="0"/>
                <a:ea typeface="Segoe UI Light" charset="0"/>
                <a:cs typeface="Segoe UI" panose="020B0502040204020203" pitchFamily="34" charset="0"/>
              </a:rPr>
              <a:t>Visualize events &amp; metrics in real time with </a:t>
            </a:r>
            <a:r>
              <a:rPr lang="en-US" sz="1804" kern="0">
                <a:solidFill>
                  <a:srgbClr val="4CB1FF"/>
                </a:solidFill>
                <a:latin typeface="Segoe UI" panose="020B0502040204020203" pitchFamily="34" charset="0"/>
                <a:ea typeface="Segoe UI Light" charset="0"/>
                <a:cs typeface="Segoe UI" panose="020B0502040204020203" pitchFamily="34" charset="0"/>
              </a:rPr>
              <a:t>Live Metrics Stream</a:t>
            </a:r>
          </a:p>
        </p:txBody>
      </p:sp>
      <p:sp>
        <p:nvSpPr>
          <p:cNvPr id="17" name="Rectangle 16">
            <a:extLst>
              <a:ext uri="{FF2B5EF4-FFF2-40B4-BE49-F238E27FC236}">
                <a16:creationId xmlns:a16="http://schemas.microsoft.com/office/drawing/2014/main" id="{0CF6C74B-340A-4453-AD1B-C0E455F70EEA}"/>
              </a:ext>
            </a:extLst>
          </p:cNvPr>
          <p:cNvSpPr/>
          <p:nvPr/>
        </p:nvSpPr>
        <p:spPr>
          <a:xfrm>
            <a:off x="839262" y="3196018"/>
            <a:ext cx="3941206" cy="543108"/>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a:solidFill>
                  <a:schemeClr val="bg1"/>
                </a:solidFill>
                <a:latin typeface="Segoe UI" panose="020B0502040204020203" pitchFamily="34" charset="0"/>
                <a:ea typeface="Segoe UI Light" charset="0"/>
                <a:cs typeface="Segoe UI" panose="020B0502040204020203" pitchFamily="34" charset="0"/>
              </a:rPr>
              <a:t>Visualize server/client connections &amp; dependencies with </a:t>
            </a:r>
            <a:r>
              <a:rPr lang="en-US" sz="1765" kern="0">
                <a:solidFill>
                  <a:srgbClr val="4CB1FF"/>
                </a:solidFill>
                <a:latin typeface="Segoe UI" panose="020B0502040204020203" pitchFamily="34" charset="0"/>
                <a:ea typeface="Segoe UI Light" charset="0"/>
                <a:cs typeface="Segoe UI" panose="020B0502040204020203" pitchFamily="34" charset="0"/>
              </a:rPr>
              <a:t>App Map</a:t>
            </a:r>
          </a:p>
        </p:txBody>
      </p:sp>
      <p:pic>
        <p:nvPicPr>
          <p:cNvPr id="19" name="Picture 4" descr="Azure Monitor">
            <a:extLst>
              <a:ext uri="{FF2B5EF4-FFF2-40B4-BE49-F238E27FC236}">
                <a16:creationId xmlns:a16="http://schemas.microsoft.com/office/drawing/2014/main" id="{D9A7765F-9159-4CD6-AFC4-69B8F23F4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485" y="124009"/>
            <a:ext cx="836942" cy="836942"/>
          </a:xfrm>
          <a:prstGeom prst="ellipse">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E82CB277-0D28-40FA-BD20-7F91AD1C9640}"/>
              </a:ext>
            </a:extLst>
          </p:cNvPr>
          <p:cNvSpPr/>
          <p:nvPr/>
        </p:nvSpPr>
        <p:spPr>
          <a:xfrm>
            <a:off x="838844" y="4992625"/>
            <a:ext cx="4108406" cy="553918"/>
          </a:xfrm>
          <a:prstGeom prst="rect">
            <a:avLst/>
          </a:prstGeom>
        </p:spPr>
        <p:txBody>
          <a:bodyPr wrap="square" lIns="0" tIns="0" rIns="0" bIns="0" anchor="t" anchorCtr="0">
            <a:spAutoFit/>
          </a:bodyPr>
          <a:lstStyle/>
          <a:p>
            <a:pPr defTabSz="950116" fontAlgn="base">
              <a:spcBef>
                <a:spcPct val="0"/>
              </a:spcBef>
              <a:spcAft>
                <a:spcPts val="2448"/>
              </a:spcAft>
              <a:defRPr/>
            </a:pPr>
            <a:r>
              <a:rPr lang="da-DK" kern="0">
                <a:solidFill>
                  <a:schemeClr val="bg1"/>
                </a:solidFill>
                <a:latin typeface="Segoe UI" panose="020B0502040204020203" pitchFamily="34" charset="0"/>
                <a:ea typeface="Segoe UI Light" charset="0"/>
                <a:cs typeface="Segoe UI" panose="020B0502040204020203" pitchFamily="34" charset="0"/>
              </a:rPr>
              <a:t>Understand </a:t>
            </a:r>
            <a:r>
              <a:rPr lang="da-DK" kern="0">
                <a:solidFill>
                  <a:srgbClr val="4CB1FF"/>
                </a:solidFill>
                <a:latin typeface="Segoe UI" panose="020B0502040204020203" pitchFamily="34" charset="0"/>
                <a:ea typeface="Segoe UI Light" charset="0"/>
                <a:cs typeface="Segoe UI" panose="020B0502040204020203" pitchFamily="34" charset="0"/>
              </a:rPr>
              <a:t>end-user</a:t>
            </a:r>
            <a:r>
              <a:rPr lang="da-DK" kern="0">
                <a:solidFill>
                  <a:schemeClr val="bg1"/>
                </a:solidFill>
                <a:latin typeface="Segoe UI" panose="020B0502040204020203" pitchFamily="34" charset="0"/>
                <a:ea typeface="Segoe UI Light" charset="0"/>
                <a:cs typeface="Segoe UI" panose="020B0502040204020203" pitchFamily="34" charset="0"/>
              </a:rPr>
              <a:t> cohorts, behavior &amp; engagement for planning</a:t>
            </a:r>
          </a:p>
        </p:txBody>
      </p:sp>
      <p:pic>
        <p:nvPicPr>
          <p:cNvPr id="2" name="Picture 1">
            <a:extLst>
              <a:ext uri="{FF2B5EF4-FFF2-40B4-BE49-F238E27FC236}">
                <a16:creationId xmlns:a16="http://schemas.microsoft.com/office/drawing/2014/main" id="{A5CD3824-DFFB-45E2-8814-EDA0262D6CE4}"/>
              </a:ext>
            </a:extLst>
          </p:cNvPr>
          <p:cNvPicPr>
            <a:picLocks noChangeAspect="1"/>
          </p:cNvPicPr>
          <p:nvPr/>
        </p:nvPicPr>
        <p:blipFill>
          <a:blip r:embed="rId4"/>
          <a:stretch>
            <a:fillRect/>
          </a:stretch>
        </p:blipFill>
        <p:spPr>
          <a:xfrm>
            <a:off x="5250055" y="660190"/>
            <a:ext cx="6477576" cy="401909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D93A8EB5-40DE-47D4-A0EE-E0B416167BAE}"/>
              </a:ext>
            </a:extLst>
          </p:cNvPr>
          <p:cNvPicPr>
            <a:picLocks noChangeAspect="1"/>
          </p:cNvPicPr>
          <p:nvPr/>
        </p:nvPicPr>
        <p:blipFill>
          <a:blip r:embed="rId5"/>
          <a:stretch>
            <a:fillRect/>
          </a:stretch>
        </p:blipFill>
        <p:spPr>
          <a:xfrm>
            <a:off x="5900817" y="4086433"/>
            <a:ext cx="6120610" cy="2638238"/>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ACAF9EB0-0847-4E0C-83D5-1AF5B6D3301A}"/>
              </a:ext>
            </a:extLst>
          </p:cNvPr>
          <p:cNvSpPr/>
          <p:nvPr/>
        </p:nvSpPr>
        <p:spPr>
          <a:xfrm>
            <a:off x="855946" y="1399406"/>
            <a:ext cx="4027555" cy="553997"/>
          </a:xfrm>
          <a:prstGeom prst="rect">
            <a:avLst/>
          </a:prstGeom>
        </p:spPr>
        <p:txBody>
          <a:bodyPr wrap="square" lIns="0" tIns="0" rIns="0" bIns="0" anchor="t" anchorCtr="0">
            <a:spAutoFit/>
          </a:bodyPr>
          <a:lstStyle/>
          <a:p>
            <a:pPr defTabSz="896214">
              <a:spcBef>
                <a:spcPts val="1800"/>
              </a:spcBef>
              <a:defRPr/>
            </a:pPr>
            <a:r>
              <a:rPr lang="en-US">
                <a:solidFill>
                  <a:schemeClr val="bg1"/>
                </a:solidFill>
                <a:latin typeface="Segoe UI" panose="020B0502040204020203" pitchFamily="34" charset="0"/>
                <a:cs typeface="Segoe UI" panose="020B0502040204020203" pitchFamily="34" charset="0"/>
              </a:rPr>
              <a:t>Available </a:t>
            </a:r>
            <a:r>
              <a:rPr lang="en-US">
                <a:solidFill>
                  <a:srgbClr val="4CB1FF"/>
                </a:solidFill>
                <a:latin typeface="Segoe UI" panose="020B0502040204020203" pitchFamily="34" charset="0"/>
                <a:cs typeface="Segoe UI" panose="020B0502040204020203" pitchFamily="34" charset="0"/>
              </a:rPr>
              <a:t>on-by-default</a:t>
            </a:r>
            <a:r>
              <a:rPr lang="en-US">
                <a:solidFill>
                  <a:schemeClr val="bg1"/>
                </a:solidFill>
                <a:latin typeface="Segoe UI" panose="020B0502040204020203" pitchFamily="34" charset="0"/>
                <a:cs typeface="Segoe UI" panose="020B0502040204020203" pitchFamily="34" charset="0"/>
              </a:rPr>
              <a:t> for Azure App Services &amp; Functions (.NET)</a:t>
            </a:r>
          </a:p>
        </p:txBody>
      </p:sp>
    </p:spTree>
    <p:extLst>
      <p:ext uri="{BB962C8B-B14F-4D97-AF65-F5344CB8AC3E}">
        <p14:creationId xmlns:p14="http://schemas.microsoft.com/office/powerpoint/2010/main" val="5671140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1642237"/>
            <a:ext cx="5821607" cy="2031325"/>
          </a:xfrm>
        </p:spPr>
        <p:txBody>
          <a:bodyPr anchor="ctr"/>
          <a:lstStyle/>
          <a:p>
            <a:r>
              <a:rPr kumimoji="0" lang="en-US" sz="6600" b="1" i="0" u="none" strike="noStrike" kern="1200" cap="none" spc="-50" normalizeH="0" baseline="0" noProof="0" dirty="0">
                <a:ln w="3175">
                  <a:noFill/>
                </a:ln>
                <a:solidFill>
                  <a:srgbClr val="4CB1FF"/>
                </a:solidFill>
                <a:effectLst/>
                <a:uLnTx/>
                <a:uFillTx/>
                <a:latin typeface="Segoe UI Semibold"/>
                <a:ea typeface="+mn-ea"/>
                <a:cs typeface="Segoe UI" pitchFamily="34" charset="0"/>
              </a:rPr>
              <a:t>Lab 02 Content</a:t>
            </a:r>
            <a:endParaRPr lang="en-US" sz="8000" dirty="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438113"/>
            <a:ext cx="5173907" cy="112338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Application Insights with instrumentation key Azure Monitor for applications</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Configuring alerts for performance </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Azure Monitor for App Service</a:t>
            </a:r>
          </a:p>
          <a:p>
            <a:pPr marL="285750" indent="-285750">
              <a:buFont typeface="Courier New" panose="02070309020205020404" pitchFamily="49" charset="0"/>
              <a:buChar char="o"/>
            </a:pPr>
            <a:endParaRPr lang="en-US" sz="100">
              <a:solidFill>
                <a:schemeClr val="accent1">
                  <a:lumMod val="60000"/>
                  <a:lumOff val="40000"/>
                </a:schemeClr>
              </a:solidFill>
              <a:latin typeface="Segoe UI Semibold"/>
            </a:endParaRPr>
          </a:p>
        </p:txBody>
      </p:sp>
    </p:spTree>
    <p:extLst>
      <p:ext uri="{BB962C8B-B14F-4D97-AF65-F5344CB8AC3E}">
        <p14:creationId xmlns:p14="http://schemas.microsoft.com/office/powerpoint/2010/main" val="125787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3624-0764-4545-A053-22338CA6C565}"/>
              </a:ext>
            </a:extLst>
          </p:cNvPr>
          <p:cNvSpPr>
            <a:spLocks noGrp="1"/>
          </p:cNvSpPr>
          <p:nvPr>
            <p:ph type="title"/>
          </p:nvPr>
        </p:nvSpPr>
        <p:spPr>
          <a:xfrm>
            <a:off x="582042" y="2598003"/>
            <a:ext cx="4167887" cy="1661993"/>
          </a:xfrm>
        </p:spPr>
        <p:txBody>
          <a:bodyPr/>
          <a:lstStyle/>
          <a:p>
            <a:r>
              <a:rPr lang="en-US"/>
              <a:t>Scale applications with </a:t>
            </a:r>
            <a:r>
              <a:rPr lang="en-US">
                <a:solidFill>
                  <a:srgbClr val="4CB1FF"/>
                </a:solidFill>
              </a:rPr>
              <a:t>Azure App Service Plan</a:t>
            </a:r>
          </a:p>
        </p:txBody>
      </p:sp>
      <p:sp>
        <p:nvSpPr>
          <p:cNvPr id="3" name="Text Placeholder 2">
            <a:extLst>
              <a:ext uri="{FF2B5EF4-FFF2-40B4-BE49-F238E27FC236}">
                <a16:creationId xmlns:a16="http://schemas.microsoft.com/office/drawing/2014/main" id="{E157B575-8611-4837-8B56-06E9A6C57D86}"/>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804BAB08-2D7C-4995-A455-7445CA507D91}"/>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3B944EBF-D080-478B-966A-57F3AC2D8F1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2312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solidFill>
                  <a:schemeClr val="bg1"/>
                </a:solidFill>
              </a:rPr>
              <a:t>Scale up or scale out applications </a:t>
            </a:r>
          </a:p>
        </p:txBody>
      </p:sp>
      <p:sp>
        <p:nvSpPr>
          <p:cNvPr id="8" name="Rectangle 7">
            <a:extLst>
              <a:ext uri="{FF2B5EF4-FFF2-40B4-BE49-F238E27FC236}">
                <a16:creationId xmlns:a16="http://schemas.microsoft.com/office/drawing/2014/main" id="{D892F09E-A77B-4D86-99F8-E6FA3ABD2476}"/>
              </a:ext>
            </a:extLst>
          </p:cNvPr>
          <p:cNvSpPr/>
          <p:nvPr/>
        </p:nvSpPr>
        <p:spPr bwMode="auto">
          <a:xfrm>
            <a:off x="588263" y="1166589"/>
            <a:ext cx="4529837" cy="8402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116" fontAlgn="base">
              <a:spcBef>
                <a:spcPct val="0"/>
              </a:spcBef>
              <a:spcAft>
                <a:spcPts val="2448"/>
              </a:spcAft>
              <a:defRPr/>
            </a:pPr>
            <a:r>
              <a:rPr lang="en-IN" b="1" kern="0">
                <a:solidFill>
                  <a:srgbClr val="4CB1FF"/>
                </a:solidFill>
                <a:latin typeface="Segoe UI" panose="020B0502040204020203" pitchFamily="34" charset="0"/>
                <a:ea typeface="Segoe UI Light" charset="0"/>
                <a:cs typeface="Segoe UI" panose="020B0502040204020203" pitchFamily="34" charset="0"/>
              </a:rPr>
              <a:t>Scale up</a:t>
            </a:r>
          </a:p>
          <a:p>
            <a:pPr marL="285750" indent="-285750" defTabSz="950116" fontAlgn="base">
              <a:spcBef>
                <a:spcPct val="0"/>
              </a:spcBef>
              <a:spcAft>
                <a:spcPts val="2448"/>
              </a:spcAft>
              <a:buFont typeface="Arial" panose="020B0604020202020204" pitchFamily="34" charset="0"/>
              <a:buChar char="•"/>
              <a:defRPr/>
            </a:pPr>
            <a:r>
              <a:rPr lang="en-IN" kern="0">
                <a:solidFill>
                  <a:schemeClr val="bg1"/>
                </a:solidFill>
                <a:latin typeface="Segoe UI" panose="020B0502040204020203" pitchFamily="34" charset="0"/>
                <a:ea typeface="Segoe UI Light" charset="0"/>
                <a:cs typeface="Segoe UI" panose="020B0502040204020203" pitchFamily="34" charset="0"/>
              </a:rPr>
              <a:t>Get more CPU, memory, disk space, dedicated VMs, staging slots, etc.</a:t>
            </a:r>
          </a:p>
          <a:p>
            <a:pPr marL="285750" indent="-285750" defTabSz="950116" fontAlgn="base">
              <a:spcBef>
                <a:spcPct val="0"/>
              </a:spcBef>
              <a:spcAft>
                <a:spcPts val="2448"/>
              </a:spcAft>
              <a:buFont typeface="Arial" panose="020B0604020202020204" pitchFamily="34" charset="0"/>
              <a:buChar char="•"/>
              <a:defRPr/>
            </a:pPr>
            <a:r>
              <a:rPr lang="en-IN" kern="0">
                <a:solidFill>
                  <a:schemeClr val="bg1"/>
                </a:solidFill>
                <a:latin typeface="Segoe UI" panose="020B0502040204020203" pitchFamily="34" charset="0"/>
                <a:ea typeface="Segoe UI Light" charset="0"/>
                <a:cs typeface="Segoe UI" panose="020B0502040204020203" pitchFamily="34" charset="0"/>
              </a:rPr>
              <a:t>Simply change the pricing tier of plan</a:t>
            </a:r>
          </a:p>
          <a:p>
            <a:pPr marL="285750" indent="-285750" defTabSz="950116" fontAlgn="base">
              <a:spcBef>
                <a:spcPct val="0"/>
              </a:spcBef>
              <a:spcAft>
                <a:spcPts val="2448"/>
              </a:spcAft>
              <a:buFont typeface="Arial" panose="020B0604020202020204" pitchFamily="34" charset="0"/>
              <a:buChar char="•"/>
              <a:defRPr/>
            </a:pPr>
            <a:r>
              <a:rPr lang="en-US" kern="0">
                <a:solidFill>
                  <a:schemeClr val="bg1"/>
                </a:solidFill>
                <a:latin typeface="Segoe UI" panose="020B0502040204020203" pitchFamily="34" charset="0"/>
                <a:ea typeface="Segoe UI Light" charset="0"/>
                <a:cs typeface="Segoe UI" panose="020B0502040204020203" pitchFamily="34" charset="0"/>
              </a:rPr>
              <a:t>Only seconds to apply and affect all apps in your App Service plan</a:t>
            </a:r>
          </a:p>
          <a:p>
            <a:pPr defTabSz="950116" fontAlgn="base">
              <a:spcBef>
                <a:spcPct val="0"/>
              </a:spcBef>
              <a:spcAft>
                <a:spcPts val="2448"/>
              </a:spcAft>
              <a:defRPr/>
            </a:pPr>
            <a:r>
              <a:rPr lang="en-IN" b="1" kern="0">
                <a:solidFill>
                  <a:srgbClr val="4CB1FF"/>
                </a:solidFill>
                <a:latin typeface="Segoe UI" panose="020B0502040204020203" pitchFamily="34" charset="0"/>
                <a:ea typeface="Segoe UI Light" charset="0"/>
                <a:cs typeface="Segoe UI" panose="020B0502040204020203" pitchFamily="34" charset="0"/>
              </a:rPr>
              <a:t>Scale out</a:t>
            </a:r>
          </a:p>
          <a:p>
            <a:pPr marL="285750" indent="-285750" defTabSz="950116" fontAlgn="base">
              <a:spcBef>
                <a:spcPct val="0"/>
              </a:spcBef>
              <a:spcAft>
                <a:spcPts val="2448"/>
              </a:spcAft>
              <a:buFont typeface="Arial" panose="020B0604020202020204" pitchFamily="34" charset="0"/>
              <a:buChar char="•"/>
              <a:defRPr/>
            </a:pPr>
            <a:r>
              <a:rPr lang="en-US" kern="0">
                <a:solidFill>
                  <a:schemeClr val="bg1"/>
                </a:solidFill>
                <a:latin typeface="Segoe UI" panose="020B0502040204020203" pitchFamily="34" charset="0"/>
                <a:ea typeface="Segoe UI Light" charset="0"/>
                <a:cs typeface="Segoe UI" panose="020B0502040204020203" pitchFamily="34" charset="0"/>
              </a:rPr>
              <a:t>Increase the number of VM instances that run your app </a:t>
            </a:r>
          </a:p>
          <a:p>
            <a:pPr marL="285750" indent="-285750" defTabSz="950116" fontAlgn="base">
              <a:spcBef>
                <a:spcPct val="0"/>
              </a:spcBef>
              <a:spcAft>
                <a:spcPts val="2448"/>
              </a:spcAft>
              <a:buFont typeface="Arial" panose="020B0604020202020204" pitchFamily="34" charset="0"/>
              <a:buChar char="•"/>
              <a:defRPr/>
            </a:pPr>
            <a:r>
              <a:rPr lang="en-US" kern="0">
                <a:solidFill>
                  <a:schemeClr val="bg1"/>
                </a:solidFill>
                <a:latin typeface="Segoe UI" panose="020B0502040204020203" pitchFamily="34" charset="0"/>
                <a:ea typeface="Segoe UI Light" charset="0"/>
                <a:cs typeface="Segoe UI" panose="020B0502040204020203" pitchFamily="34" charset="0"/>
              </a:rPr>
              <a:t>Can be performed manually or automatically</a:t>
            </a:r>
          </a:p>
          <a:p>
            <a:pPr defTabSz="950116" fontAlgn="base">
              <a:spcBef>
                <a:spcPct val="0"/>
              </a:spcBef>
              <a:spcAft>
                <a:spcPts val="2448"/>
              </a:spcAft>
              <a:defRPr/>
            </a:pPr>
            <a:endParaRPr lang="en-US"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US" kern="0">
              <a:solidFill>
                <a:schemeClr val="bg1"/>
              </a:solidFill>
              <a:latin typeface="Segoe UI" panose="020B0502040204020203" pitchFamily="34" charset="0"/>
              <a:ea typeface="Segoe UI Light" charset="0"/>
              <a:cs typeface="Segoe UI" panose="020B0502040204020203" pitchFamily="34" charset="0"/>
            </a:endParaRPr>
          </a:p>
        </p:txBody>
      </p:sp>
      <p:pic>
        <p:nvPicPr>
          <p:cNvPr id="19" name="Picture 4" descr="Azure Monitor">
            <a:extLst>
              <a:ext uri="{FF2B5EF4-FFF2-40B4-BE49-F238E27FC236}">
                <a16:creationId xmlns:a16="http://schemas.microsoft.com/office/drawing/2014/main" id="{D9A7765F-9159-4CD6-AFC4-69B8F23F4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485" y="124009"/>
            <a:ext cx="836942" cy="836942"/>
          </a:xfrm>
          <a:prstGeom prst="ellipse">
            <a:avLst/>
          </a:prstGeom>
          <a:noFill/>
          <a:extLst>
            <a:ext uri="{909E8E84-426E-40DD-AFC4-6F175D3DCCD1}">
              <a14:hiddenFill xmlns:a14="http://schemas.microsoft.com/office/drawing/2010/main">
                <a:solidFill>
                  <a:srgbClr val="FFFFFF"/>
                </a:solidFill>
              </a14:hiddenFill>
            </a:ext>
          </a:extLst>
        </p:spPr>
      </p:pic>
      <p:pic>
        <p:nvPicPr>
          <p:cNvPr id="7170" name="Picture 2" descr="Graphical user interface, application, Teams&#10;&#10;Description automatically generated">
            <a:extLst>
              <a:ext uri="{FF2B5EF4-FFF2-40B4-BE49-F238E27FC236}">
                <a16:creationId xmlns:a16="http://schemas.microsoft.com/office/drawing/2014/main" id="{4F542CC0-6B29-42D4-9FCC-593C236B9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826" y="2039691"/>
            <a:ext cx="6658601" cy="2778617"/>
          </a:xfrm>
          <a:prstGeom prst="rect">
            <a:avLst/>
          </a:prstGeom>
          <a:noFill/>
        </p:spPr>
      </p:pic>
    </p:spTree>
    <p:extLst>
      <p:ext uri="{BB962C8B-B14F-4D97-AF65-F5344CB8AC3E}">
        <p14:creationId xmlns:p14="http://schemas.microsoft.com/office/powerpoint/2010/main" val="33501010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solidFill>
                  <a:schemeClr val="bg1"/>
                </a:solidFill>
              </a:rPr>
              <a:t>Autoscale feature</a:t>
            </a:r>
          </a:p>
        </p:txBody>
      </p:sp>
      <p:sp>
        <p:nvSpPr>
          <p:cNvPr id="8" name="Rectangle 7">
            <a:extLst>
              <a:ext uri="{FF2B5EF4-FFF2-40B4-BE49-F238E27FC236}">
                <a16:creationId xmlns:a16="http://schemas.microsoft.com/office/drawing/2014/main" id="{D892F09E-A77B-4D86-99F8-E6FA3ABD2476}"/>
              </a:ext>
            </a:extLst>
          </p:cNvPr>
          <p:cNvSpPr/>
          <p:nvPr/>
        </p:nvSpPr>
        <p:spPr bwMode="auto">
          <a:xfrm>
            <a:off x="588263" y="1344389"/>
            <a:ext cx="4529837" cy="6678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116" fontAlgn="base">
              <a:spcBef>
                <a:spcPct val="0"/>
              </a:spcBef>
              <a:spcAft>
                <a:spcPts val="2448"/>
              </a:spcAft>
              <a:defRPr/>
            </a:pPr>
            <a:r>
              <a:rPr lang="en-US" b="1" kern="0">
                <a:solidFill>
                  <a:srgbClr val="4CB1FF"/>
                </a:solidFill>
                <a:latin typeface="Segoe UI" panose="020B0502040204020203" pitchFamily="34" charset="0"/>
                <a:ea typeface="Segoe UI Light" charset="0"/>
                <a:cs typeface="Segoe UI" panose="020B0502040204020203" pitchFamily="34" charset="0"/>
              </a:rPr>
              <a:t>Autoscale</a:t>
            </a:r>
            <a:r>
              <a:rPr lang="en-US" kern="0">
                <a:solidFill>
                  <a:schemeClr val="bg1"/>
                </a:solidFill>
                <a:latin typeface="Segoe UI" panose="020B0502040204020203" pitchFamily="34" charset="0"/>
                <a:ea typeface="Segoe UI Light" charset="0"/>
                <a:cs typeface="Segoe UI" panose="020B0502040204020203" pitchFamily="34" charset="0"/>
              </a:rPr>
              <a:t> blade in Azure Monitor</a:t>
            </a:r>
          </a:p>
          <a:p>
            <a:pPr defTabSz="950116" fontAlgn="base">
              <a:spcBef>
                <a:spcPct val="0"/>
              </a:spcBef>
              <a:spcAft>
                <a:spcPts val="2448"/>
              </a:spcAft>
              <a:defRPr/>
            </a:pPr>
            <a:r>
              <a:rPr lang="en-US" kern="0">
                <a:solidFill>
                  <a:schemeClr val="bg1"/>
                </a:solidFill>
                <a:latin typeface="Segoe UI" panose="020B0502040204020203" pitchFamily="34" charset="0"/>
                <a:ea typeface="Segoe UI Light" charset="0"/>
                <a:cs typeface="Segoe UI" panose="020B0502040204020203" pitchFamily="34" charset="0"/>
              </a:rPr>
              <a:t>Scale out automatically using the Autoscale feature</a:t>
            </a:r>
          </a:p>
          <a:p>
            <a:pPr defTabSz="950116" fontAlgn="base">
              <a:spcBef>
                <a:spcPct val="0"/>
              </a:spcBef>
              <a:spcAft>
                <a:spcPts val="2448"/>
              </a:spcAft>
              <a:defRPr/>
            </a:pPr>
            <a:r>
              <a:rPr lang="en-US" kern="0">
                <a:solidFill>
                  <a:schemeClr val="bg1"/>
                </a:solidFill>
                <a:latin typeface="Segoe UI" panose="020B0502040204020203" pitchFamily="34" charset="0"/>
                <a:ea typeface="Segoe UI Light" charset="0"/>
                <a:cs typeface="Segoe UI" panose="020B0502040204020203" pitchFamily="34" charset="0"/>
              </a:rPr>
              <a:t>The setting is read by the </a:t>
            </a:r>
            <a:r>
              <a:rPr lang="en-US" kern="0" err="1">
                <a:solidFill>
                  <a:schemeClr val="bg1"/>
                </a:solidFill>
                <a:latin typeface="Segoe UI" panose="020B0502040204020203" pitchFamily="34" charset="0"/>
                <a:ea typeface="Segoe UI Light" charset="0"/>
                <a:cs typeface="Segoe UI" panose="020B0502040204020203" pitchFamily="34" charset="0"/>
              </a:rPr>
              <a:t>autoscale</a:t>
            </a:r>
            <a:r>
              <a:rPr lang="en-US" kern="0">
                <a:solidFill>
                  <a:schemeClr val="bg1"/>
                </a:solidFill>
                <a:latin typeface="Segoe UI" panose="020B0502040204020203" pitchFamily="34" charset="0"/>
                <a:ea typeface="Segoe UI Light" charset="0"/>
                <a:cs typeface="Segoe UI" panose="020B0502040204020203" pitchFamily="34" charset="0"/>
              </a:rPr>
              <a:t> engine </a:t>
            </a:r>
          </a:p>
          <a:p>
            <a:pPr defTabSz="950116" fontAlgn="base">
              <a:spcBef>
                <a:spcPct val="0"/>
              </a:spcBef>
              <a:spcAft>
                <a:spcPts val="2448"/>
              </a:spcAft>
              <a:defRPr/>
            </a:pPr>
            <a:r>
              <a:rPr lang="en-US" kern="0">
                <a:solidFill>
                  <a:schemeClr val="bg1"/>
                </a:solidFill>
                <a:latin typeface="Segoe UI" panose="020B0502040204020203" pitchFamily="34" charset="0"/>
                <a:ea typeface="Segoe UI Light" charset="0"/>
                <a:cs typeface="Segoe UI" panose="020B0502040204020203" pitchFamily="34" charset="0"/>
              </a:rPr>
              <a:t>Autoscale rules include a trigger and a scale action</a:t>
            </a:r>
          </a:p>
          <a:p>
            <a:pPr defTabSz="950116" fontAlgn="base">
              <a:spcBef>
                <a:spcPct val="0"/>
              </a:spcBef>
              <a:spcAft>
                <a:spcPts val="2448"/>
              </a:spcAft>
              <a:defRPr/>
            </a:pPr>
            <a:endParaRPr lang="en-US"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US"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IN" kern="0">
              <a:solidFill>
                <a:schemeClr val="bg1"/>
              </a:solidFill>
              <a:latin typeface="Segoe UI" panose="020B0502040204020203" pitchFamily="34" charset="0"/>
              <a:ea typeface="Segoe UI Light" charset="0"/>
              <a:cs typeface="Segoe UI" panose="020B0502040204020203" pitchFamily="34" charset="0"/>
            </a:endParaRPr>
          </a:p>
          <a:p>
            <a:pPr defTabSz="950116" fontAlgn="base">
              <a:spcBef>
                <a:spcPct val="0"/>
              </a:spcBef>
              <a:spcAft>
                <a:spcPts val="2448"/>
              </a:spcAft>
              <a:defRPr/>
            </a:pPr>
            <a:endParaRPr lang="en-US" kern="0">
              <a:solidFill>
                <a:schemeClr val="bg1"/>
              </a:solidFill>
              <a:latin typeface="Segoe UI" panose="020B0502040204020203" pitchFamily="34" charset="0"/>
              <a:ea typeface="Segoe UI Light" charset="0"/>
              <a:cs typeface="Segoe UI" panose="020B0502040204020203" pitchFamily="34" charset="0"/>
            </a:endParaRPr>
          </a:p>
        </p:txBody>
      </p:sp>
      <p:pic>
        <p:nvPicPr>
          <p:cNvPr id="19" name="Picture 4" descr="Azure Monitor">
            <a:extLst>
              <a:ext uri="{FF2B5EF4-FFF2-40B4-BE49-F238E27FC236}">
                <a16:creationId xmlns:a16="http://schemas.microsoft.com/office/drawing/2014/main" id="{D9A7765F-9159-4CD6-AFC4-69B8F23F4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485" y="124009"/>
            <a:ext cx="836942" cy="836942"/>
          </a:xfrm>
          <a:prstGeom prst="ellipse">
            <a:avLst/>
          </a:prstGeom>
          <a:noFill/>
          <a:extLst>
            <a:ext uri="{909E8E84-426E-40DD-AFC4-6F175D3DCCD1}">
              <a14:hiddenFill xmlns:a14="http://schemas.microsoft.com/office/drawing/2010/main">
                <a:solidFill>
                  <a:srgbClr val="FFFFFF"/>
                </a:solidFill>
              </a14:hiddenFill>
            </a:ext>
          </a:extLst>
        </p:spPr>
      </p:pic>
      <p:pic>
        <p:nvPicPr>
          <p:cNvPr id="8194" name="Picture 2" descr="Graphical user interface, text, application, email&#10;&#10;Description automatically generated">
            <a:extLst>
              <a:ext uri="{FF2B5EF4-FFF2-40B4-BE49-F238E27FC236}">
                <a16:creationId xmlns:a16="http://schemas.microsoft.com/office/drawing/2014/main" id="{1A3973E3-18E9-4B7A-BAD6-EAE898892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727" y="2160791"/>
            <a:ext cx="6220700" cy="2536417"/>
          </a:xfrm>
          <a:prstGeom prst="rect">
            <a:avLst/>
          </a:prstGeom>
          <a:noFill/>
        </p:spPr>
      </p:pic>
    </p:spTree>
    <p:extLst>
      <p:ext uri="{BB962C8B-B14F-4D97-AF65-F5344CB8AC3E}">
        <p14:creationId xmlns:p14="http://schemas.microsoft.com/office/powerpoint/2010/main" val="374381929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1642237"/>
            <a:ext cx="5821607" cy="2031325"/>
          </a:xfrm>
        </p:spPr>
        <p:txBody>
          <a:bodyPr anchor="ctr"/>
          <a:lstStyle/>
          <a:p>
            <a:r>
              <a:rPr lang="en-US" sz="6600" b="1" dirty="0">
                <a:solidFill>
                  <a:srgbClr val="4CB1FF"/>
                </a:solidFill>
                <a:latin typeface="Segoe UI Semibold"/>
              </a:rPr>
              <a:t>Lab 03 Content</a:t>
            </a:r>
            <a:endParaRPr lang="en-US" sz="8000" dirty="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290501"/>
            <a:ext cx="5173907"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Scale apps up or down</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Scale out with Autoscale</a:t>
            </a:r>
          </a:p>
          <a:p>
            <a:r>
              <a:rPr lang="en-US" sz="1800">
                <a:gradFill>
                  <a:gsLst>
                    <a:gs pos="1250">
                      <a:srgbClr val="FFFFFF"/>
                    </a:gs>
                    <a:gs pos="100000">
                      <a:srgbClr val="FFFFFF"/>
                    </a:gs>
                  </a:gsLst>
                  <a:lin ang="5400000" scaled="0"/>
                </a:gradFill>
                <a:latin typeface="Segoe UI Semibold"/>
              </a:rPr>
              <a:t> </a:t>
            </a:r>
            <a:endParaRPr lang="en-US" sz="1800">
              <a:solidFill>
                <a:schemeClr val="accent1">
                  <a:lumMod val="60000"/>
                  <a:lumOff val="40000"/>
                </a:schemeClr>
              </a:solidFill>
              <a:latin typeface="Segoe UI Semibold"/>
            </a:endParaRPr>
          </a:p>
        </p:txBody>
      </p:sp>
    </p:spTree>
    <p:extLst>
      <p:ext uri="{BB962C8B-B14F-4D97-AF65-F5344CB8AC3E}">
        <p14:creationId xmlns:p14="http://schemas.microsoft.com/office/powerpoint/2010/main" val="215276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5D0A-2E5E-407B-9D92-01C7BC03F6F0}"/>
              </a:ext>
            </a:extLst>
          </p:cNvPr>
          <p:cNvSpPr>
            <a:spLocks noGrp="1"/>
          </p:cNvSpPr>
          <p:nvPr>
            <p:ph type="title"/>
          </p:nvPr>
        </p:nvSpPr>
        <p:spPr>
          <a:xfrm>
            <a:off x="598341" y="1818623"/>
            <a:ext cx="4167887" cy="2389757"/>
          </a:xfrm>
        </p:spPr>
        <p:txBody>
          <a:bodyPr/>
          <a:lstStyle/>
          <a:p>
            <a:pPr algn="l">
              <a:lnSpc>
                <a:spcPct val="150000"/>
              </a:lnSpc>
            </a:pPr>
            <a:r>
              <a:rPr lang="en-US" sz="3600">
                <a:gradFill>
                  <a:gsLst>
                    <a:gs pos="2917">
                      <a:schemeClr val="tx1"/>
                    </a:gs>
                    <a:gs pos="30000">
                      <a:schemeClr val="tx1"/>
                    </a:gs>
                  </a:gsLst>
                  <a:lin ang="5400000" scaled="0"/>
                </a:gradFill>
              </a:rPr>
              <a:t>Continuous Integration with </a:t>
            </a:r>
            <a:r>
              <a:rPr lang="en-US" sz="3600" b="1">
                <a:solidFill>
                  <a:srgbClr val="4CB1FF"/>
                </a:solidFill>
              </a:rPr>
              <a:t>Azure Pipelines</a:t>
            </a:r>
          </a:p>
        </p:txBody>
      </p:sp>
      <p:sp>
        <p:nvSpPr>
          <p:cNvPr id="3" name="TextBox 2">
            <a:extLst>
              <a:ext uri="{FF2B5EF4-FFF2-40B4-BE49-F238E27FC236}">
                <a16:creationId xmlns:a16="http://schemas.microsoft.com/office/drawing/2014/main" id="{8C540A66-9FEC-4D0D-9D16-5B0146A8004B}"/>
              </a:ext>
            </a:extLst>
          </p:cNvPr>
          <p:cNvSpPr txBox="1"/>
          <p:nvPr/>
        </p:nvSpPr>
        <p:spPr>
          <a:xfrm>
            <a:off x="4724400" y="3200399"/>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err="1">
                <a:gradFill>
                  <a:gsLst>
                    <a:gs pos="2917">
                      <a:schemeClr val="tx1"/>
                    </a:gs>
                    <a:gs pos="30000">
                      <a:schemeClr val="tx1"/>
                    </a:gs>
                  </a:gsLst>
                  <a:lin ang="5400000" scaled="0"/>
                </a:gradFill>
              </a:rPr>
              <a:t>Click to add text</a:t>
            </a:r>
          </a:p>
        </p:txBody>
      </p:sp>
    </p:spTree>
    <p:extLst>
      <p:ext uri="{BB962C8B-B14F-4D97-AF65-F5344CB8AC3E}">
        <p14:creationId xmlns:p14="http://schemas.microsoft.com/office/powerpoint/2010/main" val="38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6AB0147-90CA-47CF-85CB-1BA41DD7F0FF}"/>
              </a:ext>
            </a:extLst>
          </p:cNvPr>
          <p:cNvSpPr txBox="1"/>
          <p:nvPr/>
        </p:nvSpPr>
        <p:spPr>
          <a:xfrm>
            <a:off x="560664" y="481485"/>
            <a:ext cx="11408598" cy="553998"/>
          </a:xfrm>
          <a:prstGeom prst="rect">
            <a:avLst/>
          </a:prstGeom>
          <a:noFill/>
        </p:spPr>
        <p:txBody>
          <a:bodyPr wrap="square" lIns="0" tIns="0" rIns="0" bIns="0" rtlCol="0">
            <a:spAutoFit/>
          </a:bodyPr>
          <a:lstStyle/>
          <a:p>
            <a:pPr algn="l"/>
            <a:r>
              <a:rPr lang="en-US" sz="3600" spc="-50">
                <a:ln w="3175">
                  <a:noFill/>
                </a:ln>
                <a:solidFill>
                  <a:srgbClr val="4CB1FF"/>
                </a:solidFill>
                <a:latin typeface="+mj-lt"/>
                <a:cs typeface="Segoe UI" pitchFamily="34" charset="0"/>
              </a:rPr>
              <a:t>Agenda</a:t>
            </a:r>
          </a:p>
        </p:txBody>
      </p:sp>
      <p:sp>
        <p:nvSpPr>
          <p:cNvPr id="15" name="TextBox 14">
            <a:extLst>
              <a:ext uri="{FF2B5EF4-FFF2-40B4-BE49-F238E27FC236}">
                <a16:creationId xmlns:a16="http://schemas.microsoft.com/office/drawing/2014/main" id="{1ACBDE31-D0AE-4470-8CBF-7ABB0C28DCCF}"/>
              </a:ext>
            </a:extLst>
          </p:cNvPr>
          <p:cNvSpPr txBox="1"/>
          <p:nvPr/>
        </p:nvSpPr>
        <p:spPr>
          <a:xfrm>
            <a:off x="560664" y="1334003"/>
            <a:ext cx="11886767" cy="3716851"/>
          </a:xfrm>
          <a:prstGeom prst="rect">
            <a:avLst/>
          </a:prstGeom>
          <a:noFill/>
        </p:spPr>
        <p:txBody>
          <a:bodyPr wrap="square">
            <a:spAutoFit/>
          </a:bodyPr>
          <a:lstStyle/>
          <a:p>
            <a:pPr marL="342900" indent="-342900" algn="l">
              <a:buAutoNum type="arabicPeriod"/>
            </a:pPr>
            <a:r>
              <a:rPr lang="en-US" sz="2400">
                <a:gradFill>
                  <a:gsLst>
                    <a:gs pos="2917">
                      <a:schemeClr val="tx1"/>
                    </a:gs>
                    <a:gs pos="30000">
                      <a:schemeClr val="tx1"/>
                    </a:gs>
                  </a:gsLst>
                  <a:lin ang="5400000" scaled="0"/>
                </a:gradFill>
              </a:rPr>
              <a:t>Introduction to </a:t>
            </a:r>
            <a:r>
              <a:rPr lang="en-US" sz="2400" b="1">
                <a:solidFill>
                  <a:srgbClr val="4CB1FF"/>
                </a:solidFill>
              </a:rPr>
              <a:t>The Developer Cloud </a:t>
            </a:r>
            <a:endParaRPr lang="en-US" sz="2400">
              <a:gradFill>
                <a:gsLst>
                  <a:gs pos="2917">
                    <a:schemeClr val="tx1"/>
                  </a:gs>
                  <a:gs pos="30000">
                    <a:schemeClr val="tx1"/>
                  </a:gs>
                </a:gsLst>
                <a:lin ang="5400000" scaled="0"/>
              </a:gradFill>
            </a:endParaRPr>
          </a:p>
          <a:p>
            <a:pPr marL="342900" indent="-342900" algn="l">
              <a:lnSpc>
                <a:spcPct val="150000"/>
              </a:lnSpc>
              <a:buAutoNum type="arabicPeriod"/>
            </a:pPr>
            <a:r>
              <a:rPr lang="en-US" sz="2400">
                <a:gradFill>
                  <a:gsLst>
                    <a:gs pos="2917">
                      <a:schemeClr val="tx1"/>
                    </a:gs>
                    <a:gs pos="30000">
                      <a:schemeClr val="tx1"/>
                    </a:gs>
                  </a:gsLst>
                  <a:lin ang="5400000" scaled="0"/>
                </a:gradFill>
              </a:rPr>
              <a:t>Azure</a:t>
            </a:r>
            <a:r>
              <a:rPr lang="en-US" sz="2400" b="1">
                <a:gradFill>
                  <a:gsLst>
                    <a:gs pos="2917">
                      <a:schemeClr val="tx1"/>
                    </a:gs>
                    <a:gs pos="30000">
                      <a:schemeClr val="tx1"/>
                    </a:gs>
                  </a:gsLst>
                  <a:lin ang="5400000" scaled="0"/>
                </a:gradFill>
              </a:rPr>
              <a:t> </a:t>
            </a:r>
            <a:r>
              <a:rPr lang="en-US" sz="2400" b="1">
                <a:solidFill>
                  <a:srgbClr val="4CB1FF"/>
                </a:solidFill>
              </a:rPr>
              <a:t>App Service </a:t>
            </a:r>
          </a:p>
          <a:p>
            <a:pPr marL="342900" indent="-342900" algn="l">
              <a:lnSpc>
                <a:spcPct val="150000"/>
              </a:lnSpc>
              <a:buAutoNum type="arabicPeriod"/>
            </a:pPr>
            <a:r>
              <a:rPr lang="en-US" sz="2400">
                <a:gradFill>
                  <a:gsLst>
                    <a:gs pos="2917">
                      <a:schemeClr val="tx1"/>
                    </a:gs>
                    <a:gs pos="30000">
                      <a:schemeClr val="tx1"/>
                    </a:gs>
                  </a:gsLst>
                  <a:lin ang="5400000" scaled="0"/>
                </a:gradFill>
              </a:rPr>
              <a:t>Monitor performance and configure alerts with </a:t>
            </a:r>
            <a:r>
              <a:rPr lang="en-US" sz="2400" b="1">
                <a:solidFill>
                  <a:srgbClr val="4CB1FF"/>
                </a:solidFill>
              </a:rPr>
              <a:t>Azure Application Insights</a:t>
            </a:r>
            <a:r>
              <a:rPr lang="en-US" sz="2400">
                <a:gradFill>
                  <a:gsLst>
                    <a:gs pos="2917">
                      <a:schemeClr val="tx1"/>
                    </a:gs>
                    <a:gs pos="30000">
                      <a:schemeClr val="tx1"/>
                    </a:gs>
                  </a:gsLst>
                  <a:lin ang="5400000" scaled="0"/>
                </a:gradFill>
              </a:rPr>
              <a:t> </a:t>
            </a:r>
          </a:p>
          <a:p>
            <a:pPr marL="342900" indent="-342900" algn="l">
              <a:lnSpc>
                <a:spcPct val="150000"/>
              </a:lnSpc>
              <a:buAutoNum type="arabicPeriod"/>
            </a:pPr>
            <a:r>
              <a:rPr lang="en-US" sz="2400">
                <a:gradFill>
                  <a:gsLst>
                    <a:gs pos="2917">
                      <a:schemeClr val="tx1"/>
                    </a:gs>
                    <a:gs pos="30000">
                      <a:schemeClr val="tx1"/>
                    </a:gs>
                  </a:gsLst>
                  <a:lin ang="5400000" scaled="0"/>
                </a:gradFill>
              </a:rPr>
              <a:t>Scale up or scale out applications</a:t>
            </a:r>
          </a:p>
          <a:p>
            <a:pPr marL="342900" indent="-342900" algn="l">
              <a:lnSpc>
                <a:spcPct val="150000"/>
              </a:lnSpc>
              <a:buAutoNum type="arabicPeriod"/>
            </a:pPr>
            <a:r>
              <a:rPr lang="en-US" sz="2400">
                <a:gradFill>
                  <a:gsLst>
                    <a:gs pos="2917">
                      <a:schemeClr val="tx1"/>
                    </a:gs>
                    <a:gs pos="30000">
                      <a:schemeClr val="tx1"/>
                    </a:gs>
                  </a:gsLst>
                  <a:lin ang="5400000" scaled="0"/>
                </a:gradFill>
              </a:rPr>
              <a:t>Enable CI/CD with</a:t>
            </a:r>
            <a:r>
              <a:rPr lang="en-US" sz="2400">
                <a:solidFill>
                  <a:srgbClr val="4CB1FF"/>
                </a:solidFill>
              </a:rPr>
              <a:t> </a:t>
            </a:r>
            <a:r>
              <a:rPr lang="en-US" sz="2400" b="1">
                <a:solidFill>
                  <a:srgbClr val="4CB1FF"/>
                </a:solidFill>
              </a:rPr>
              <a:t>Azure Pipelines: </a:t>
            </a:r>
            <a:r>
              <a:rPr lang="en-US" sz="2400"/>
              <a:t>zero downtime deployment</a:t>
            </a:r>
            <a:endParaRPr lang="en-US" sz="2400" b="1">
              <a:solidFill>
                <a:srgbClr val="4CB1FF"/>
              </a:solidFill>
            </a:endParaRPr>
          </a:p>
          <a:p>
            <a:pPr marL="342900" indent="-342900" algn="l">
              <a:lnSpc>
                <a:spcPct val="150000"/>
              </a:lnSpc>
              <a:buAutoNum type="arabicPeriod"/>
            </a:pPr>
            <a:r>
              <a:rPr lang="en-US" sz="2400">
                <a:gradFill>
                  <a:gsLst>
                    <a:gs pos="2917">
                      <a:schemeClr val="tx1"/>
                    </a:gs>
                    <a:gs pos="30000">
                      <a:schemeClr val="tx1"/>
                    </a:gs>
                  </a:gsLst>
                  <a:lin ang="5400000" scaled="0"/>
                </a:gradFill>
              </a:rPr>
              <a:t>Protect App Service behind </a:t>
            </a:r>
            <a:r>
              <a:rPr lang="en-US" sz="2400" b="1">
                <a:solidFill>
                  <a:srgbClr val="4CB1FF"/>
                </a:solidFill>
              </a:rPr>
              <a:t>Azure</a:t>
            </a:r>
            <a:r>
              <a:rPr lang="en-US" sz="2400" b="1">
                <a:gradFill>
                  <a:gsLst>
                    <a:gs pos="2917">
                      <a:schemeClr val="tx1"/>
                    </a:gs>
                    <a:gs pos="30000">
                      <a:schemeClr val="tx1"/>
                    </a:gs>
                  </a:gsLst>
                  <a:lin ang="5400000" scaled="0"/>
                </a:gradFill>
              </a:rPr>
              <a:t> </a:t>
            </a:r>
            <a:r>
              <a:rPr lang="en-US" sz="2400" b="1">
                <a:solidFill>
                  <a:srgbClr val="4CB1FF"/>
                </a:solidFill>
              </a:rPr>
              <a:t>Application Gateway</a:t>
            </a:r>
          </a:p>
          <a:p>
            <a:pPr marL="342900" indent="-342900" algn="l">
              <a:lnSpc>
                <a:spcPct val="150000"/>
              </a:lnSpc>
              <a:buAutoNum type="arabicPeriod"/>
            </a:pPr>
            <a:r>
              <a:rPr lang="en-US" sz="2400"/>
              <a:t>Migrate your workloads with App Service </a:t>
            </a:r>
            <a:r>
              <a:rPr lang="en-US" sz="2400" b="1">
                <a:solidFill>
                  <a:srgbClr val="4CB1FF"/>
                </a:solidFill>
              </a:rPr>
              <a:t>Migration Assistant</a:t>
            </a:r>
          </a:p>
        </p:txBody>
      </p:sp>
    </p:spTree>
    <p:extLst>
      <p:ext uri="{BB962C8B-B14F-4D97-AF65-F5344CB8AC3E}">
        <p14:creationId xmlns:p14="http://schemas.microsoft.com/office/powerpoint/2010/main" val="954086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34D6-91BD-4ED1-AD67-F2364E29171C}"/>
              </a:ext>
            </a:extLst>
          </p:cNvPr>
          <p:cNvSpPr>
            <a:spLocks noGrp="1"/>
          </p:cNvSpPr>
          <p:nvPr>
            <p:ph type="title"/>
          </p:nvPr>
        </p:nvSpPr>
        <p:spPr/>
        <p:txBody>
          <a:bodyPr/>
          <a:lstStyle/>
          <a:p>
            <a:r>
              <a:rPr lang="en-US"/>
              <a:t>Introduction to </a:t>
            </a:r>
            <a:r>
              <a:rPr lang="en-US">
                <a:solidFill>
                  <a:srgbClr val="4CB1FF"/>
                </a:solidFill>
              </a:rPr>
              <a:t>CI/CD</a:t>
            </a:r>
          </a:p>
        </p:txBody>
      </p:sp>
      <p:pic>
        <p:nvPicPr>
          <p:cNvPr id="5122" name="Picture 2" descr="Graphical user interface, application, timeline&#10;&#10;Description automatically generated">
            <a:extLst>
              <a:ext uri="{FF2B5EF4-FFF2-40B4-BE49-F238E27FC236}">
                <a16:creationId xmlns:a16="http://schemas.microsoft.com/office/drawing/2014/main" id="{E352551C-5008-414B-9489-B5FB713C4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655" y="1162758"/>
            <a:ext cx="7086600" cy="4638675"/>
          </a:xfrm>
          <a:prstGeom prst="rect">
            <a:avLst/>
          </a:prstGeom>
          <a:noFill/>
        </p:spPr>
      </p:pic>
      <p:sp>
        <p:nvSpPr>
          <p:cNvPr id="5" name="Title 1">
            <a:extLst>
              <a:ext uri="{FF2B5EF4-FFF2-40B4-BE49-F238E27FC236}">
                <a16:creationId xmlns:a16="http://schemas.microsoft.com/office/drawing/2014/main" id="{F13C6649-57E1-46A5-A707-3EBF8BAAA7F7}"/>
              </a:ext>
            </a:extLst>
          </p:cNvPr>
          <p:cNvSpPr txBox="1">
            <a:spLocks/>
          </p:cNvSpPr>
          <p:nvPr/>
        </p:nvSpPr>
        <p:spPr>
          <a:xfrm>
            <a:off x="2454655" y="5982908"/>
            <a:ext cx="7086600" cy="742191"/>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kern="1200" cap="none" spc="-50" baseline="0">
                <a:ln w="3175">
                  <a:noFill/>
                </a:ln>
                <a:solidFill>
                  <a:schemeClr val="bg1"/>
                </a:solidFill>
                <a:effectLst/>
                <a:latin typeface="+mj-lt"/>
                <a:ea typeface="+mn-ea"/>
                <a:cs typeface="Segoe UI" pitchFamily="34" charset="0"/>
              </a:defRPr>
            </a:lvl1pPr>
          </a:lstStyle>
          <a:p>
            <a:pPr algn="ctr"/>
            <a:r>
              <a:rPr lang="en-US" sz="1600"/>
              <a:t>You must do continuous integration to do continuous delivery.</a:t>
            </a:r>
          </a:p>
          <a:p>
            <a:pPr algn="ctr"/>
            <a:r>
              <a:rPr lang="en-US" sz="1600"/>
              <a:t>You must do continuous delivery to do continuous deployment.</a:t>
            </a:r>
            <a:endParaRPr lang="en-US" sz="1600">
              <a:solidFill>
                <a:srgbClr val="4CB1FF"/>
              </a:solidFill>
            </a:endParaRPr>
          </a:p>
        </p:txBody>
      </p:sp>
    </p:spTree>
    <p:extLst>
      <p:ext uri="{BB962C8B-B14F-4D97-AF65-F5344CB8AC3E}">
        <p14:creationId xmlns:p14="http://schemas.microsoft.com/office/powerpoint/2010/main" val="1153210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a:extLst>
              <a:ext uri="{FF2B5EF4-FFF2-40B4-BE49-F238E27FC236}">
                <a16:creationId xmlns:a16="http://schemas.microsoft.com/office/drawing/2014/main" id="{19522803-7AAF-6843-A0DA-910E49B10590}"/>
              </a:ext>
              <a:ext uri="{C183D7F6-B498-43B3-948B-1728B52AA6E4}">
                <adec:decorative xmlns:adec="http://schemas.microsoft.com/office/drawing/2017/decorative" val="0"/>
              </a:ext>
            </a:extLst>
          </p:cNvPr>
          <p:cNvSpPr>
            <a:spLocks noGrp="1"/>
          </p:cNvSpPr>
          <p:nvPr>
            <p:ph type="title"/>
          </p:nvPr>
        </p:nvSpPr>
        <p:spPr>
          <a:xfrm>
            <a:off x="455995" y="620827"/>
            <a:ext cx="8346072" cy="397545"/>
          </a:xfrm>
        </p:spPr>
        <p:txBody>
          <a:bodyPr/>
          <a:lstStyle/>
          <a:p>
            <a:r>
              <a:rPr lang="en-US"/>
              <a:t>Azure DevOps</a:t>
            </a:r>
          </a:p>
        </p:txBody>
      </p:sp>
      <p:pic>
        <p:nvPicPr>
          <p:cNvPr id="62" name="Picture 61">
            <a:extLst>
              <a:ext uri="{FF2B5EF4-FFF2-40B4-BE49-F238E27FC236}">
                <a16:creationId xmlns:a16="http://schemas.microsoft.com/office/drawing/2014/main" id="{C4E1770C-A1CE-41B8-8298-7271C3A9D582}"/>
              </a:ext>
              <a:ext uri="{C183D7F6-B498-43B3-948B-1728B52AA6E4}">
                <adec:decorative xmlns:adec="http://schemas.microsoft.com/office/drawing/2017/decorative" val="1"/>
              </a:ext>
            </a:extLst>
          </p:cNvPr>
          <p:cNvPicPr>
            <a:picLocks noChangeAspect="1"/>
          </p:cNvPicPr>
          <p:nvPr/>
        </p:nvPicPr>
        <p:blipFill rotWithShape="1">
          <a:blip r:embed="rId3"/>
          <a:srcRect r="33729"/>
          <a:stretch/>
        </p:blipFill>
        <p:spPr>
          <a:xfrm>
            <a:off x="7772459" y="208460"/>
            <a:ext cx="4179873" cy="6307242"/>
          </a:xfrm>
          <a:prstGeom prst="rect">
            <a:avLst/>
          </a:prstGeom>
        </p:spPr>
      </p:pic>
      <p:sp>
        <p:nvSpPr>
          <p:cNvPr id="67" name="Rounded Rectangle 38">
            <a:extLst>
              <a:ext uri="{FF2B5EF4-FFF2-40B4-BE49-F238E27FC236}">
                <a16:creationId xmlns:a16="http://schemas.microsoft.com/office/drawing/2014/main" id="{B37F05E3-31BC-4564-A7AC-B1E5C508469C}"/>
              </a:ext>
              <a:ext uri="{C183D7F6-B498-43B3-948B-1728B52AA6E4}">
                <adec:decorative xmlns:adec="http://schemas.microsoft.com/office/drawing/2017/decorative" val="1"/>
              </a:ext>
            </a:extLst>
          </p:cNvPr>
          <p:cNvSpPr/>
          <p:nvPr/>
        </p:nvSpPr>
        <p:spPr bwMode="auto">
          <a:xfrm>
            <a:off x="1285487"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Google Shape;4393;p813">
            <a:extLst>
              <a:ext uri="{FF2B5EF4-FFF2-40B4-BE49-F238E27FC236}">
                <a16:creationId xmlns:a16="http://schemas.microsoft.com/office/drawing/2014/main" id="{2B93EC16-ECE0-4868-8F96-B47E359ED32E}"/>
              </a:ext>
            </a:extLst>
          </p:cNvPr>
          <p:cNvSpPr txBox="1">
            <a:spLocks/>
          </p:cNvSpPr>
          <p:nvPr/>
        </p:nvSpPr>
        <p:spPr>
          <a:xfrm>
            <a:off x="1451599" y="4053249"/>
            <a:ext cx="1959792" cy="347863"/>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000">
                <a:solidFill>
                  <a:schemeClr val="bg1"/>
                </a:solidFill>
              </a:rPr>
              <a:t>Plan, track and discuss work</a:t>
            </a:r>
          </a:p>
        </p:txBody>
      </p:sp>
      <p:sp>
        <p:nvSpPr>
          <p:cNvPr id="68" name="Rounded Rectangle 38">
            <a:extLst>
              <a:ext uri="{FF2B5EF4-FFF2-40B4-BE49-F238E27FC236}">
                <a16:creationId xmlns:a16="http://schemas.microsoft.com/office/drawing/2014/main" id="{80236A1F-0573-4B97-94AB-E5D7FDF5184A}"/>
              </a:ext>
              <a:ext uri="{C183D7F6-B498-43B3-948B-1728B52AA6E4}">
                <adec:decorative xmlns:adec="http://schemas.microsoft.com/office/drawing/2017/decorative" val="1"/>
              </a:ext>
            </a:extLst>
          </p:cNvPr>
          <p:cNvSpPr/>
          <p:nvPr/>
        </p:nvSpPr>
        <p:spPr bwMode="auto">
          <a:xfrm>
            <a:off x="3791014"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Google Shape;4392;p813">
            <a:extLst>
              <a:ext uri="{FF2B5EF4-FFF2-40B4-BE49-F238E27FC236}">
                <a16:creationId xmlns:a16="http://schemas.microsoft.com/office/drawing/2014/main" id="{DF34A1A4-903B-48A3-BB81-DAC37F44C3D8}"/>
              </a:ext>
            </a:extLst>
          </p:cNvPr>
          <p:cNvSpPr txBox="1">
            <a:spLocks/>
          </p:cNvSpPr>
          <p:nvPr/>
        </p:nvSpPr>
        <p:spPr>
          <a:xfrm>
            <a:off x="3891799" y="4053249"/>
            <a:ext cx="2090444" cy="894972"/>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000">
                <a:solidFill>
                  <a:schemeClr val="bg1"/>
                </a:solidFill>
                <a:ea typeface="Helvetica Neue"/>
                <a:cs typeface="Segoe UI" panose="020B0502040204020203" pitchFamily="34" charset="0"/>
              </a:rPr>
              <a:t>Build, test and deploy with CI/CD</a:t>
            </a:r>
          </a:p>
        </p:txBody>
      </p:sp>
      <p:sp>
        <p:nvSpPr>
          <p:cNvPr id="69" name="Rounded Rectangle 38">
            <a:extLst>
              <a:ext uri="{FF2B5EF4-FFF2-40B4-BE49-F238E27FC236}">
                <a16:creationId xmlns:a16="http://schemas.microsoft.com/office/drawing/2014/main" id="{62DEFD91-7ED8-4355-827B-484695ABD52D}"/>
              </a:ext>
              <a:ext uri="{C183D7F6-B498-43B3-948B-1728B52AA6E4}">
                <adec:decorative xmlns:adec="http://schemas.microsoft.com/office/drawing/2017/decorative" val="1"/>
              </a:ext>
            </a:extLst>
          </p:cNvPr>
          <p:cNvSpPr/>
          <p:nvPr/>
        </p:nvSpPr>
        <p:spPr bwMode="auto">
          <a:xfrm>
            <a:off x="6296541"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Google Shape;4393;p813">
            <a:extLst>
              <a:ext uri="{FF2B5EF4-FFF2-40B4-BE49-F238E27FC236}">
                <a16:creationId xmlns:a16="http://schemas.microsoft.com/office/drawing/2014/main" id="{6B8E1E43-B43B-446F-B68A-AF3B889AC2A4}"/>
              </a:ext>
            </a:extLst>
          </p:cNvPr>
          <p:cNvSpPr txBox="1">
            <a:spLocks/>
          </p:cNvSpPr>
          <p:nvPr/>
        </p:nvSpPr>
        <p:spPr>
          <a:xfrm>
            <a:off x="6462653" y="4053249"/>
            <a:ext cx="1959792" cy="347863"/>
          </a:xfrm>
          <a:prstGeom prst="rect">
            <a:avLst/>
          </a:prstGeom>
          <a:noFill/>
          <a:ln>
            <a:noFill/>
          </a:ln>
        </p:spPr>
        <p:txBody>
          <a:bodyPr spcFirstLastPara="1" vert="horz" wrap="square" lIns="9533" tIns="9533" rIns="9533" bIns="9533"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SzPts val="1600"/>
              <a:buNone/>
            </a:pPr>
            <a:r>
              <a:rPr lang="en-US" sz="2000">
                <a:solidFill>
                  <a:schemeClr val="bg1"/>
                </a:solidFill>
                <a:latin typeface="+mj-lt"/>
                <a:ea typeface="Helvetica Neue"/>
              </a:rPr>
              <a:t>Cloud-hosted repos</a:t>
            </a:r>
          </a:p>
        </p:txBody>
      </p:sp>
      <p:sp>
        <p:nvSpPr>
          <p:cNvPr id="70" name="Rounded Rectangle 38">
            <a:extLst>
              <a:ext uri="{FF2B5EF4-FFF2-40B4-BE49-F238E27FC236}">
                <a16:creationId xmlns:a16="http://schemas.microsoft.com/office/drawing/2014/main" id="{F1C589AD-4C82-4097-907C-3EDFBB9D6095}"/>
              </a:ext>
              <a:ext uri="{C183D7F6-B498-43B3-948B-1728B52AA6E4}">
                <adec:decorative xmlns:adec="http://schemas.microsoft.com/office/drawing/2017/decorative" val="1"/>
              </a:ext>
            </a:extLst>
          </p:cNvPr>
          <p:cNvSpPr/>
          <p:nvPr/>
        </p:nvSpPr>
        <p:spPr bwMode="auto">
          <a:xfrm>
            <a:off x="8802067"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Google Shape;4391;p813">
            <a:extLst>
              <a:ext uri="{FF2B5EF4-FFF2-40B4-BE49-F238E27FC236}">
                <a16:creationId xmlns:a16="http://schemas.microsoft.com/office/drawing/2014/main" id="{14EE542A-4F58-4FAE-B11C-355B02756261}"/>
              </a:ext>
            </a:extLst>
          </p:cNvPr>
          <p:cNvSpPr txBox="1">
            <a:spLocks/>
          </p:cNvSpPr>
          <p:nvPr/>
        </p:nvSpPr>
        <p:spPr>
          <a:xfrm>
            <a:off x="8922451" y="4053249"/>
            <a:ext cx="2051248" cy="810047"/>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000">
                <a:solidFill>
                  <a:schemeClr val="bg1"/>
                </a:solidFill>
                <a:ea typeface="Helvetica Neue"/>
                <a:cs typeface="Segoe UI" panose="020B0502040204020203" pitchFamily="34" charset="0"/>
              </a:rPr>
              <a:t>Create, host and share packages</a:t>
            </a:r>
          </a:p>
        </p:txBody>
      </p:sp>
      <p:pic>
        <p:nvPicPr>
          <p:cNvPr id="1026" name="Picture 2" descr="Icon&#10;&#10;Description automatically generated">
            <a:extLst>
              <a:ext uri="{FF2B5EF4-FFF2-40B4-BE49-F238E27FC236}">
                <a16:creationId xmlns:a16="http://schemas.microsoft.com/office/drawing/2014/main" id="{0B61E70D-0D0B-41B1-9325-D4DB23B81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928" y="2354220"/>
            <a:ext cx="1980463" cy="1294918"/>
          </a:xfrm>
          <a:prstGeom prst="rect">
            <a:avLst/>
          </a:prstGeom>
          <a:noFill/>
        </p:spPr>
      </p:pic>
      <p:pic>
        <p:nvPicPr>
          <p:cNvPr id="2050" name="Picture 2" descr="Icon&#10;&#10;Description automatically generated">
            <a:extLst>
              <a:ext uri="{FF2B5EF4-FFF2-40B4-BE49-F238E27FC236}">
                <a16:creationId xmlns:a16="http://schemas.microsoft.com/office/drawing/2014/main" id="{A96F4CFE-3226-43B9-BDD2-1C0121B53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89" y="2338865"/>
            <a:ext cx="1912653" cy="1250581"/>
          </a:xfrm>
          <a:prstGeom prst="rect">
            <a:avLst/>
          </a:prstGeom>
          <a:noFill/>
        </p:spPr>
      </p:pic>
      <p:pic>
        <p:nvPicPr>
          <p:cNvPr id="3074" name="Picture 2" descr="Icon&#10;&#10;Description automatically generated with medium confidence">
            <a:extLst>
              <a:ext uri="{FF2B5EF4-FFF2-40B4-BE49-F238E27FC236}">
                <a16:creationId xmlns:a16="http://schemas.microsoft.com/office/drawing/2014/main" id="{21EDE645-6EE0-4E2C-BA07-59ADAFCDF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009" y="2338865"/>
            <a:ext cx="1891079" cy="1236475"/>
          </a:xfrm>
          <a:prstGeom prst="rect">
            <a:avLst/>
          </a:prstGeom>
          <a:noFill/>
        </p:spPr>
      </p:pic>
      <p:pic>
        <p:nvPicPr>
          <p:cNvPr id="4098" name="Picture 2" descr="A picture containing shape&#10;&#10;Description automatically generated">
            <a:extLst>
              <a:ext uri="{FF2B5EF4-FFF2-40B4-BE49-F238E27FC236}">
                <a16:creationId xmlns:a16="http://schemas.microsoft.com/office/drawing/2014/main" id="{F95CBB1D-DA3F-43C7-8B87-041AE160A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2211" y="2373165"/>
            <a:ext cx="1951488" cy="1275973"/>
          </a:xfrm>
          <a:prstGeom prst="rect">
            <a:avLst/>
          </a:prstGeom>
          <a:noFill/>
        </p:spPr>
      </p:pic>
    </p:spTree>
    <p:extLst>
      <p:ext uri="{BB962C8B-B14F-4D97-AF65-F5344CB8AC3E}">
        <p14:creationId xmlns:p14="http://schemas.microsoft.com/office/powerpoint/2010/main" val="9911756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C611-8CC1-4AAD-8F62-A4B30D54B0B5}"/>
              </a:ext>
            </a:extLst>
          </p:cNvPr>
          <p:cNvSpPr>
            <a:spLocks noGrp="1"/>
          </p:cNvSpPr>
          <p:nvPr>
            <p:ph type="title"/>
          </p:nvPr>
        </p:nvSpPr>
        <p:spPr>
          <a:xfrm>
            <a:off x="455996" y="620429"/>
            <a:ext cx="10717382" cy="397545"/>
          </a:xfrm>
        </p:spPr>
        <p:txBody>
          <a:bodyPr/>
          <a:lstStyle/>
          <a:p>
            <a:r>
              <a:rPr lang="en-US" sz="2800"/>
              <a:t>Deploy to Azure App Services using </a:t>
            </a:r>
            <a:r>
              <a:rPr lang="en-US" sz="2800">
                <a:solidFill>
                  <a:srgbClr val="4CB1FF"/>
                </a:solidFill>
              </a:rPr>
              <a:t>Azure</a:t>
            </a:r>
            <a:r>
              <a:rPr lang="en-US" sz="2800"/>
              <a:t> </a:t>
            </a:r>
            <a:r>
              <a:rPr lang="en-US" sz="2800">
                <a:solidFill>
                  <a:srgbClr val="4CB1FF"/>
                </a:solidFill>
              </a:rPr>
              <a:t>Pipelines</a:t>
            </a:r>
            <a:endParaRPr lang="en-US">
              <a:solidFill>
                <a:srgbClr val="4CB1FF"/>
              </a:solidFill>
            </a:endParaRPr>
          </a:p>
        </p:txBody>
      </p:sp>
      <p:pic>
        <p:nvPicPr>
          <p:cNvPr id="7" name="Picture 6">
            <a:extLst>
              <a:ext uri="{FF2B5EF4-FFF2-40B4-BE49-F238E27FC236}">
                <a16:creationId xmlns:a16="http://schemas.microsoft.com/office/drawing/2014/main" id="{2FE63C6F-87BD-4A50-B9AA-59F53512C13F}"/>
              </a:ext>
            </a:extLst>
          </p:cNvPr>
          <p:cNvPicPr>
            <a:picLocks noChangeAspect="1"/>
          </p:cNvPicPr>
          <p:nvPr/>
        </p:nvPicPr>
        <p:blipFill>
          <a:blip r:embed="rId3"/>
          <a:stretch>
            <a:fillRect/>
          </a:stretch>
        </p:blipFill>
        <p:spPr>
          <a:xfrm>
            <a:off x="2080652" y="1952419"/>
            <a:ext cx="8030696" cy="2953162"/>
          </a:xfrm>
          <a:prstGeom prst="rect">
            <a:avLst/>
          </a:prstGeom>
        </p:spPr>
      </p:pic>
      <p:sp>
        <p:nvSpPr>
          <p:cNvPr id="22" name="TextBox 21">
            <a:extLst>
              <a:ext uri="{FF2B5EF4-FFF2-40B4-BE49-F238E27FC236}">
                <a16:creationId xmlns:a16="http://schemas.microsoft.com/office/drawing/2014/main" id="{2D85CECB-57AB-4852-A46D-D6E53D54E544}"/>
              </a:ext>
            </a:extLst>
          </p:cNvPr>
          <p:cNvSpPr txBox="1"/>
          <p:nvPr/>
        </p:nvSpPr>
        <p:spPr>
          <a:xfrm>
            <a:off x="2020528" y="5045112"/>
            <a:ext cx="8090819" cy="369332"/>
          </a:xfrm>
          <a:prstGeom prst="rect">
            <a:avLst/>
          </a:prstGeom>
          <a:noFill/>
        </p:spPr>
        <p:txBody>
          <a:bodyPr wrap="square">
            <a:spAutoFit/>
          </a:bodyPr>
          <a:lstStyle/>
          <a:p>
            <a:pPr algn="ctr"/>
            <a:r>
              <a:rPr lang="en-US" sz="1800">
                <a:solidFill>
                  <a:srgbClr val="4CB1FF"/>
                </a:solidFill>
              </a:rPr>
              <a:t>Understanding Azure</a:t>
            </a:r>
            <a:r>
              <a:rPr lang="en-US" sz="1800"/>
              <a:t> </a:t>
            </a:r>
            <a:r>
              <a:rPr lang="en-US" sz="1800">
                <a:solidFill>
                  <a:srgbClr val="4CB1FF"/>
                </a:solidFill>
              </a:rPr>
              <a:t>Pipelines</a:t>
            </a:r>
            <a:endParaRPr lang="en-US"/>
          </a:p>
        </p:txBody>
      </p:sp>
    </p:spTree>
    <p:extLst>
      <p:ext uri="{BB962C8B-B14F-4D97-AF65-F5344CB8AC3E}">
        <p14:creationId xmlns:p14="http://schemas.microsoft.com/office/powerpoint/2010/main" val="8812090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C611-8CC1-4AAD-8F62-A4B30D54B0B5}"/>
              </a:ext>
            </a:extLst>
          </p:cNvPr>
          <p:cNvSpPr>
            <a:spLocks noGrp="1"/>
          </p:cNvSpPr>
          <p:nvPr>
            <p:ph type="title"/>
          </p:nvPr>
        </p:nvSpPr>
        <p:spPr>
          <a:xfrm>
            <a:off x="455996" y="620429"/>
            <a:ext cx="8116504" cy="397545"/>
          </a:xfrm>
        </p:spPr>
        <p:txBody>
          <a:bodyPr/>
          <a:lstStyle/>
          <a:p>
            <a:r>
              <a:rPr lang="en-US" sz="2800"/>
              <a:t>Automated testing  </a:t>
            </a:r>
            <a:endParaRPr lang="en-US"/>
          </a:p>
        </p:txBody>
      </p:sp>
      <p:grpSp>
        <p:nvGrpSpPr>
          <p:cNvPr id="11" name="Group 10">
            <a:extLst>
              <a:ext uri="{FF2B5EF4-FFF2-40B4-BE49-F238E27FC236}">
                <a16:creationId xmlns:a16="http://schemas.microsoft.com/office/drawing/2014/main" id="{EA7AEB97-BD4F-45D1-869A-3EC74E0020A8}"/>
              </a:ext>
            </a:extLst>
          </p:cNvPr>
          <p:cNvGrpSpPr/>
          <p:nvPr/>
        </p:nvGrpSpPr>
        <p:grpSpPr>
          <a:xfrm>
            <a:off x="4348488" y="3209713"/>
            <a:ext cx="453354" cy="266988"/>
            <a:chOff x="4924540" y="2915646"/>
            <a:chExt cx="462708" cy="272496"/>
          </a:xfrm>
          <a:solidFill>
            <a:schemeClr val="tx1"/>
          </a:solidFill>
        </p:grpSpPr>
        <p:sp>
          <p:nvSpPr>
            <p:cNvPr id="12" name="Rectangle 11">
              <a:extLst>
                <a:ext uri="{FF2B5EF4-FFF2-40B4-BE49-F238E27FC236}">
                  <a16:creationId xmlns:a16="http://schemas.microsoft.com/office/drawing/2014/main" id="{5FDF0A4A-1F79-4231-8A3C-4BA25CB71E58}"/>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sp>
          <p:nvSpPr>
            <p:cNvPr id="13" name="Rectangle 12">
              <a:extLst>
                <a:ext uri="{FF2B5EF4-FFF2-40B4-BE49-F238E27FC236}">
                  <a16:creationId xmlns:a16="http://schemas.microsoft.com/office/drawing/2014/main" id="{FDA1B446-70FF-4A81-B960-77DBA9F98307}"/>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grpSp>
      <p:sp>
        <p:nvSpPr>
          <p:cNvPr id="7" name="Text Placeholder 3">
            <a:extLst>
              <a:ext uri="{FF2B5EF4-FFF2-40B4-BE49-F238E27FC236}">
                <a16:creationId xmlns:a16="http://schemas.microsoft.com/office/drawing/2014/main" id="{FBA8A3A4-44CA-4079-A3C7-BAFB289972E3}"/>
              </a:ext>
            </a:extLst>
          </p:cNvPr>
          <p:cNvSpPr txBox="1">
            <a:spLocks/>
          </p:cNvSpPr>
          <p:nvPr/>
        </p:nvSpPr>
        <p:spPr>
          <a:xfrm>
            <a:off x="455996" y="1471540"/>
            <a:ext cx="5002695" cy="3619452"/>
          </a:xfrm>
          <a:prstGeom prst="rect">
            <a:avLst/>
          </a:prstGeom>
        </p:spPr>
        <p:txBody>
          <a:bodyPr vert="horz" wrap="square" lIns="0" tIns="0" rIns="0" bIns="0" rtlCol="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bg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b="1"/>
              <a:t>Continuous testing: </a:t>
            </a:r>
          </a:p>
          <a:p>
            <a:pPr>
              <a:lnSpc>
                <a:spcPct val="100000"/>
              </a:lnSpc>
            </a:pPr>
            <a:r>
              <a:rPr lang="en-US" sz="2400"/>
              <a:t>Concept where tests are run early in development process </a:t>
            </a:r>
          </a:p>
          <a:p>
            <a:pPr>
              <a:lnSpc>
                <a:spcPct val="100000"/>
              </a:lnSpc>
            </a:pPr>
            <a:endParaRPr lang="en-US" sz="2400"/>
          </a:p>
          <a:p>
            <a:pPr>
              <a:lnSpc>
                <a:spcPct val="100000"/>
              </a:lnSpc>
            </a:pPr>
            <a:r>
              <a:rPr lang="en-US" sz="2400" b="1"/>
              <a:t>Shifting left:</a:t>
            </a:r>
          </a:p>
          <a:p>
            <a:pPr>
              <a:lnSpc>
                <a:spcPct val="100000"/>
              </a:lnSpc>
            </a:pPr>
            <a:r>
              <a:rPr lang="en-US" sz="2400"/>
              <a:t>Considering software quality and testing earlier in development process (as opposed to “handoff” model)</a:t>
            </a:r>
          </a:p>
        </p:txBody>
      </p:sp>
      <p:pic>
        <p:nvPicPr>
          <p:cNvPr id="1026" name="Picture 2" descr="Graphical user interface, application&#10;&#10;Description automatically generated">
            <a:extLst>
              <a:ext uri="{FF2B5EF4-FFF2-40B4-BE49-F238E27FC236}">
                <a16:creationId xmlns:a16="http://schemas.microsoft.com/office/drawing/2014/main" id="{5DF00B07-57FA-4B61-9513-0A1BD0BE0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412" y="1471540"/>
            <a:ext cx="5997592" cy="4513263"/>
          </a:xfrm>
          <a:prstGeom prst="rect">
            <a:avLst/>
          </a:prstGeom>
          <a:noFill/>
        </p:spPr>
      </p:pic>
    </p:spTree>
    <p:extLst>
      <p:ext uri="{BB962C8B-B14F-4D97-AF65-F5344CB8AC3E}">
        <p14:creationId xmlns:p14="http://schemas.microsoft.com/office/powerpoint/2010/main" val="765948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2261058"/>
            <a:ext cx="5553841" cy="1006429"/>
          </a:xfrm>
        </p:spPr>
        <p:txBody>
          <a:bodyPr anchor="ctr"/>
          <a:lstStyle/>
          <a:p>
            <a:r>
              <a:rPr kumimoji="0" lang="en-US" sz="6600" b="1" i="0" u="none" strike="noStrike" kern="1200" cap="none" spc="-50" normalizeH="0" baseline="0" noProof="0">
                <a:ln w="3175">
                  <a:noFill/>
                </a:ln>
                <a:solidFill>
                  <a:srgbClr val="4CB1FF"/>
                </a:solidFill>
                <a:effectLst/>
                <a:uLnTx/>
                <a:uFillTx/>
                <a:latin typeface="Segoe UI Semibold"/>
                <a:ea typeface="+mn-ea"/>
                <a:cs typeface="Segoe UI"/>
              </a:rPr>
              <a:t>Lab 04</a:t>
            </a:r>
            <a:r>
              <a:rPr lang="en-US" sz="6600" b="1">
                <a:solidFill>
                  <a:srgbClr val="4CB1FF"/>
                </a:solidFill>
                <a:latin typeface="Segoe UI Semibold"/>
                <a:cs typeface="Segoe UI"/>
              </a:rPr>
              <a:t> &amp; 05</a:t>
            </a:r>
            <a:endParaRPr lang="en-US" sz="800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313516"/>
            <a:ext cx="5173907" cy="138499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Configure Azure DevOps project</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Create a build pipeline with Azure Pipelines</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Add unit tests and publish artifacts</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Build a release pipeline for zero downtime deployment</a:t>
            </a:r>
          </a:p>
        </p:txBody>
      </p:sp>
    </p:spTree>
    <p:extLst>
      <p:ext uri="{BB962C8B-B14F-4D97-AF65-F5344CB8AC3E}">
        <p14:creationId xmlns:p14="http://schemas.microsoft.com/office/powerpoint/2010/main" val="51757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671-6C5A-4091-A0FD-AC2900DD9BF4}"/>
              </a:ext>
            </a:extLst>
          </p:cNvPr>
          <p:cNvSpPr>
            <a:spLocks noGrp="1"/>
          </p:cNvSpPr>
          <p:nvPr>
            <p:ph type="title"/>
          </p:nvPr>
        </p:nvSpPr>
        <p:spPr>
          <a:xfrm>
            <a:off x="588263" y="1871544"/>
            <a:ext cx="4167887" cy="1661993"/>
          </a:xfrm>
        </p:spPr>
        <p:txBody>
          <a:bodyPr/>
          <a:lstStyle/>
          <a:p>
            <a:r>
              <a:rPr lang="en-US" sz="3600">
                <a:gradFill>
                  <a:gsLst>
                    <a:gs pos="2917">
                      <a:schemeClr val="tx1"/>
                    </a:gs>
                    <a:gs pos="30000">
                      <a:schemeClr val="tx1"/>
                    </a:gs>
                  </a:gsLst>
                  <a:lin ang="5400000" scaled="0"/>
                </a:gradFill>
              </a:rPr>
              <a:t>Protect App Service behind </a:t>
            </a:r>
            <a:r>
              <a:rPr lang="en-US" sz="3600" b="1">
                <a:solidFill>
                  <a:srgbClr val="4CB1FF"/>
                </a:solidFill>
              </a:rPr>
              <a:t>Azure</a:t>
            </a:r>
            <a:r>
              <a:rPr lang="en-US" sz="3600" b="1">
                <a:gradFill>
                  <a:gsLst>
                    <a:gs pos="2917">
                      <a:schemeClr val="tx1"/>
                    </a:gs>
                    <a:gs pos="30000">
                      <a:schemeClr val="tx1"/>
                    </a:gs>
                  </a:gsLst>
                  <a:lin ang="5400000" scaled="0"/>
                </a:gradFill>
              </a:rPr>
              <a:t> </a:t>
            </a:r>
            <a:r>
              <a:rPr lang="en-US" sz="3600" b="1">
                <a:solidFill>
                  <a:srgbClr val="4CB1FF"/>
                </a:solidFill>
              </a:rPr>
              <a:t>Application Gateway</a:t>
            </a:r>
            <a:endParaRPr lang="en-US"/>
          </a:p>
        </p:txBody>
      </p:sp>
    </p:spTree>
    <p:extLst>
      <p:ext uri="{BB962C8B-B14F-4D97-AF65-F5344CB8AC3E}">
        <p14:creationId xmlns:p14="http://schemas.microsoft.com/office/powerpoint/2010/main" val="34313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108683"/>
            <a:ext cx="8485871" cy="57616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App Service behind App Gateway &amp; WAF</a:t>
            </a:r>
          </a:p>
        </p:txBody>
      </p:sp>
      <p:sp>
        <p:nvSpPr>
          <p:cNvPr id="52" name="TextBox 51"/>
          <p:cNvSpPr txBox="1"/>
          <p:nvPr/>
        </p:nvSpPr>
        <p:spPr>
          <a:xfrm>
            <a:off x="39635" y="1318563"/>
            <a:ext cx="3177444" cy="5116544"/>
          </a:xfrm>
          <a:prstGeom prst="rect">
            <a:avLst/>
          </a:prstGeom>
          <a:noFill/>
        </p:spPr>
        <p:txBody>
          <a:bodyPr wrap="square" lIns="179285" tIns="143428" rIns="179285" bIns="143428" rtlCol="0">
            <a:noAutofit/>
          </a:bodyPr>
          <a:lstStyle/>
          <a:p>
            <a:pPr marL="448193" lvl="0" indent="-448193" defTabSz="914367">
              <a:lnSpc>
                <a:spcPts val="2400"/>
              </a:lnSpc>
              <a:buFont typeface="Wingdings" panose="05000000000000000000" pitchFamily="2" charset="2"/>
              <a:buChar char="ü"/>
              <a:defRPr/>
            </a:pPr>
            <a:r>
              <a:rPr lang="en-US" spc="-102">
                <a:solidFill>
                  <a:srgbClr val="FFFFFF"/>
                </a:solidFill>
                <a:latin typeface="Segoe UI Light" panose="020B0502040204020203" pitchFamily="34" charset="0"/>
                <a:cs typeface="Segoe UI Light" panose="020B0502040204020203" pitchFamily="34" charset="0"/>
              </a:rPr>
              <a:t>Protects web apps from vulnerabilities and attacks</a:t>
            </a:r>
          </a:p>
          <a:p>
            <a:pPr marL="448193" lvl="0" indent="-448193" defTabSz="914367">
              <a:lnSpc>
                <a:spcPts val="2400"/>
              </a:lnSpc>
              <a:buFont typeface="Wingdings" panose="05000000000000000000" pitchFamily="2" charset="2"/>
              <a:buChar char="ü"/>
              <a:defRPr/>
            </a:pPr>
            <a:endParaRPr lang="en-US" spc="-102">
              <a:solidFill>
                <a:srgbClr val="FFFFFF"/>
              </a:solidFill>
              <a:latin typeface="Segoe UI Light" panose="020B0502040204020203" pitchFamily="34" charset="0"/>
              <a:cs typeface="Segoe UI Light" panose="020B0502040204020203" pitchFamily="34" charset="0"/>
            </a:endParaRPr>
          </a:p>
          <a:p>
            <a:pPr marL="448193" lvl="0" indent="-448193" defTabSz="914367">
              <a:lnSpc>
                <a:spcPts val="2400"/>
              </a:lnSpc>
              <a:buFont typeface="Wingdings" panose="05000000000000000000" pitchFamily="2" charset="2"/>
              <a:buChar char="ü"/>
              <a:defRPr/>
            </a:pPr>
            <a:r>
              <a:rPr lang="en-US" spc="-102">
                <a:solidFill>
                  <a:srgbClr val="FFFFFF"/>
                </a:solidFill>
                <a:latin typeface="Segoe UI Light" panose="020B0502040204020203" pitchFamily="34" charset="0"/>
                <a:cs typeface="Segoe UI Light" panose="020B0502040204020203" pitchFamily="34" charset="0"/>
              </a:rPr>
              <a:t>Can protect multiple apps</a:t>
            </a:r>
          </a:p>
          <a:p>
            <a:pPr marL="448193" lvl="0" indent="-448193" defTabSz="914367">
              <a:lnSpc>
                <a:spcPts val="2400"/>
              </a:lnSpc>
              <a:buFont typeface="Wingdings" panose="05000000000000000000" pitchFamily="2" charset="2"/>
              <a:buChar char="ü"/>
              <a:defRPr/>
            </a:pPr>
            <a:endParaRPr kumimoji="0" lang="en-US" sz="1800" b="0" i="0" u="none" strike="noStrike" kern="1200" cap="none" spc="-102"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448193" marR="0" lvl="0" indent="-448193" algn="l" defTabSz="914367" rtl="0" eaLnBrk="1" fontAlgn="auto" latinLnBrk="0" hangingPunct="1">
              <a:lnSpc>
                <a:spcPts val="2400"/>
              </a:lnSpc>
              <a:spcBef>
                <a:spcPts val="0"/>
              </a:spcBef>
              <a:spcAft>
                <a:spcPts val="0"/>
              </a:spcAft>
              <a:buClrTx/>
              <a:buSzTx/>
              <a:buFont typeface="Wingdings" panose="05000000000000000000" pitchFamily="2" charset="2"/>
              <a:buChar char="ü"/>
              <a:tabLst/>
              <a:defRPr/>
            </a:pPr>
            <a:r>
              <a:rPr kumimoji="0" lang="en-US" sz="1800" b="0" i="0" u="none" strike="noStrike" kern="1200" cap="none" spc="-102"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Custom WAF policies</a:t>
            </a:r>
          </a:p>
          <a:p>
            <a:pPr marL="448193" marR="0" lvl="0" indent="-448193" algn="l" defTabSz="914367" rtl="0" eaLnBrk="1" fontAlgn="auto" latinLnBrk="0" hangingPunct="1">
              <a:lnSpc>
                <a:spcPts val="24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102"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448193" lvl="0" indent="-448193" defTabSz="914367">
              <a:lnSpc>
                <a:spcPts val="2400"/>
              </a:lnSpc>
              <a:buFont typeface="Wingdings" panose="05000000000000000000" pitchFamily="2" charset="2"/>
              <a:buChar char="ü"/>
              <a:defRPr/>
            </a:pPr>
            <a:r>
              <a:rPr lang="en-US" spc="-102">
                <a:solidFill>
                  <a:srgbClr val="FFFFFF"/>
                </a:solidFill>
                <a:latin typeface="Segoe UI Light" panose="020B0502040204020203" pitchFamily="34" charset="0"/>
                <a:cs typeface="Segoe UI Light" panose="020B0502040204020203" pitchFamily="34" charset="0"/>
              </a:rPr>
              <a:t>TLS/SSL termination</a:t>
            </a:r>
          </a:p>
          <a:p>
            <a:pPr marL="448193" lvl="0" indent="-448193" defTabSz="914367">
              <a:lnSpc>
                <a:spcPts val="2400"/>
              </a:lnSpc>
              <a:buFont typeface="Wingdings" panose="05000000000000000000" pitchFamily="2" charset="2"/>
              <a:buChar char="ü"/>
              <a:defRPr/>
            </a:pPr>
            <a:endParaRPr lang="en-US" spc="-102">
              <a:solidFill>
                <a:srgbClr val="FFFFFF"/>
              </a:solidFill>
              <a:latin typeface="Segoe UI Light" panose="020B0502040204020203" pitchFamily="34" charset="0"/>
              <a:cs typeface="Segoe UI Light" panose="020B0502040204020203" pitchFamily="34" charset="0"/>
            </a:endParaRPr>
          </a:p>
          <a:p>
            <a:pPr marL="448193" lvl="0" indent="-448193" defTabSz="914367">
              <a:lnSpc>
                <a:spcPts val="2400"/>
              </a:lnSpc>
              <a:buFont typeface="Wingdings" panose="05000000000000000000" pitchFamily="2" charset="2"/>
              <a:buChar char="ü"/>
              <a:defRPr/>
            </a:pPr>
            <a:r>
              <a:rPr lang="en-US" spc="-102">
                <a:solidFill>
                  <a:srgbClr val="FFFFFF"/>
                </a:solidFill>
                <a:latin typeface="Segoe UI Light" panose="020B0502040204020203" pitchFamily="34" charset="0"/>
                <a:cs typeface="Segoe UI Light" panose="020B0502040204020203" pitchFamily="34" charset="0"/>
              </a:rPr>
              <a:t>App Service protected by IP whitelisting</a:t>
            </a:r>
          </a:p>
          <a:p>
            <a:pPr marL="448193" lvl="0" indent="-448193" defTabSz="914367">
              <a:lnSpc>
                <a:spcPts val="2400"/>
              </a:lnSpc>
              <a:buFont typeface="Wingdings" panose="05000000000000000000" pitchFamily="2" charset="2"/>
              <a:buChar char="ü"/>
              <a:defRPr/>
            </a:pPr>
            <a:endParaRPr lang="en-US" spc="-102">
              <a:solidFill>
                <a:srgbClr val="FFFFFF"/>
              </a:solidFill>
              <a:latin typeface="Segoe UI Light" panose="020B0502040204020203" pitchFamily="34" charset="0"/>
              <a:cs typeface="Segoe UI Light" panose="020B0502040204020203" pitchFamily="34" charset="0"/>
            </a:endParaRPr>
          </a:p>
          <a:p>
            <a:pPr marL="448193" lvl="0" indent="-448193" defTabSz="914367">
              <a:lnSpc>
                <a:spcPts val="2400"/>
              </a:lnSpc>
              <a:buFont typeface="Wingdings" panose="05000000000000000000" pitchFamily="2" charset="2"/>
              <a:buChar char="ü"/>
              <a:defRPr/>
            </a:pPr>
            <a:endParaRPr lang="en-US" spc="-102">
              <a:solidFill>
                <a:srgbClr val="FFFFFF"/>
              </a:solidFill>
              <a:latin typeface="Segoe UI Light" panose="020B0502040204020203" pitchFamily="34" charset="0"/>
              <a:cs typeface="Segoe UI Light" panose="020B0502040204020203" pitchFamily="34" charset="0"/>
            </a:endParaRPr>
          </a:p>
          <a:p>
            <a:pPr marL="448193" lvl="0" indent="-448193" defTabSz="914367">
              <a:lnSpc>
                <a:spcPts val="2400"/>
              </a:lnSpc>
              <a:buFont typeface="Wingdings" panose="05000000000000000000" pitchFamily="2" charset="2"/>
              <a:buChar char="ü"/>
              <a:defRPr/>
            </a:pPr>
            <a:endParaRPr lang="en-US" spc="-102">
              <a:solidFill>
                <a:srgbClr val="FFFFFF"/>
              </a:solidFill>
              <a:latin typeface="Segoe UI Light" panose="020B0502040204020203" pitchFamily="34" charset="0"/>
              <a:cs typeface="Segoe UI Light" panose="020B0502040204020203" pitchFamily="34" charset="0"/>
            </a:endParaRPr>
          </a:p>
        </p:txBody>
      </p:sp>
      <p:cxnSp>
        <p:nvCxnSpPr>
          <p:cNvPr id="60" name="Straight Connector 59"/>
          <p:cNvCxnSpPr>
            <a:cxnSpLocks/>
          </p:cNvCxnSpPr>
          <p:nvPr/>
        </p:nvCxnSpPr>
        <p:spPr>
          <a:xfrm>
            <a:off x="79815" y="1259149"/>
            <a:ext cx="3306512" cy="0"/>
          </a:xfrm>
          <a:prstGeom prst="line">
            <a:avLst/>
          </a:prstGeom>
          <a:noFill/>
          <a:ln w="9525" cap="flat" cmpd="sng" algn="ctr">
            <a:solidFill>
              <a:srgbClr val="D2D2D2"/>
            </a:solidFill>
            <a:prstDash val="solid"/>
            <a:headEnd type="none"/>
            <a:tailEnd type="none"/>
          </a:ln>
          <a:effectLst/>
        </p:spPr>
      </p:cxnSp>
      <p:sp>
        <p:nvSpPr>
          <p:cNvPr id="61" name="TextBox 60"/>
          <p:cNvSpPr txBox="1"/>
          <p:nvPr/>
        </p:nvSpPr>
        <p:spPr>
          <a:xfrm>
            <a:off x="695814" y="219969"/>
            <a:ext cx="2690514" cy="6774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mn-cs"/>
              </a:rPr>
              <a:t>App Service</a:t>
            </a:r>
          </a:p>
        </p:txBody>
      </p:sp>
      <p:grpSp>
        <p:nvGrpSpPr>
          <p:cNvPr id="62" name="Group 61">
            <a:extLst>
              <a:ext uri="{FF2B5EF4-FFF2-40B4-BE49-F238E27FC236}">
                <a16:creationId xmlns:a16="http://schemas.microsoft.com/office/drawing/2014/main" id="{33DEDAD0-A667-460D-B0A1-24385AEEAC19}"/>
              </a:ext>
            </a:extLst>
          </p:cNvPr>
          <p:cNvGrpSpPr/>
          <p:nvPr/>
        </p:nvGrpSpPr>
        <p:grpSpPr>
          <a:xfrm>
            <a:off x="208883" y="279383"/>
            <a:ext cx="490596" cy="558629"/>
            <a:chOff x="466726" y="1321530"/>
            <a:chExt cx="345724" cy="368082"/>
          </a:xfrm>
        </p:grpSpPr>
        <p:sp>
          <p:nvSpPr>
            <p:cNvPr id="63" name="Shield_EA18">
              <a:extLst>
                <a:ext uri="{FF2B5EF4-FFF2-40B4-BE49-F238E27FC236}">
                  <a16:creationId xmlns:a16="http://schemas.microsoft.com/office/drawing/2014/main" id="{D8C05DC0-9378-467E-BD31-FA9B682A0E64}"/>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6E47105F-BDAE-429D-BEDF-A104922CBC42}"/>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AB93B831-84C2-4443-AB91-7C955F2A5BB9}"/>
              </a:ext>
            </a:extLst>
          </p:cNvPr>
          <p:cNvGrpSpPr/>
          <p:nvPr/>
        </p:nvGrpSpPr>
        <p:grpSpPr>
          <a:xfrm>
            <a:off x="4104274" y="2304430"/>
            <a:ext cx="7597137" cy="3194784"/>
            <a:chOff x="4104274" y="2751905"/>
            <a:chExt cx="7597137" cy="3194784"/>
          </a:xfrm>
        </p:grpSpPr>
        <p:grpSp>
          <p:nvGrpSpPr>
            <p:cNvPr id="2" name="Group 1">
              <a:extLst>
                <a:ext uri="{FF2B5EF4-FFF2-40B4-BE49-F238E27FC236}">
                  <a16:creationId xmlns:a16="http://schemas.microsoft.com/office/drawing/2014/main" id="{FE19124B-883F-459A-BCBD-7F8F7AE97508}"/>
                </a:ext>
              </a:extLst>
            </p:cNvPr>
            <p:cNvGrpSpPr/>
            <p:nvPr/>
          </p:nvGrpSpPr>
          <p:grpSpPr>
            <a:xfrm>
              <a:off x="8763002" y="2751905"/>
              <a:ext cx="2938409" cy="1802706"/>
              <a:chOff x="7739925" y="1611164"/>
              <a:chExt cx="2938409" cy="1802706"/>
            </a:xfrm>
          </p:grpSpPr>
          <p:sp>
            <p:nvSpPr>
              <p:cNvPr id="173" name="Rectangle 172">
                <a:extLst>
                  <a:ext uri="{FF2B5EF4-FFF2-40B4-BE49-F238E27FC236}">
                    <a16:creationId xmlns:a16="http://schemas.microsoft.com/office/drawing/2014/main" id="{EAA822C9-99DA-4466-B687-D2DA3947930C}"/>
                  </a:ext>
                </a:extLst>
              </p:cNvPr>
              <p:cNvSpPr/>
              <p:nvPr/>
            </p:nvSpPr>
            <p:spPr bwMode="auto">
              <a:xfrm>
                <a:off x="7739925" y="1611164"/>
                <a:ext cx="2938409" cy="1802706"/>
              </a:xfrm>
              <a:prstGeom prst="rect">
                <a:avLst/>
              </a:prstGeom>
              <a:solidFill>
                <a:srgbClr val="FFFFFF"/>
              </a:solidFill>
              <a:ln w="28575" cap="flat" cmpd="sng" algn="ctr">
                <a:solidFill>
                  <a:srgbClr val="92D050"/>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defTabSz="89575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a:ln>
                      <a:noFill/>
                    </a:ln>
                    <a:solidFill>
                      <a:schemeClr val="tx1">
                        <a:lumMod val="75000"/>
                        <a:lumOff val="25000"/>
                      </a:schemeClr>
                    </a:solidFill>
                    <a:effectLst/>
                    <a:uLnTx/>
                    <a:uFillTx/>
                    <a:latin typeface="Segoe UI Semilight"/>
                    <a:ea typeface="+mn-ea"/>
                    <a:cs typeface="+mn-cs"/>
                  </a:rPr>
                  <a:t>  App Service Plan</a:t>
                </a:r>
              </a:p>
            </p:txBody>
          </p:sp>
          <p:pic>
            <p:nvPicPr>
              <p:cNvPr id="3" name="Graphic 2">
                <a:extLst>
                  <a:ext uri="{FF2B5EF4-FFF2-40B4-BE49-F238E27FC236}">
                    <a16:creationId xmlns:a16="http://schemas.microsoft.com/office/drawing/2014/main" id="{A4F8CC83-05EF-489B-94B6-95996CFF4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688" y="1793054"/>
                <a:ext cx="476250" cy="476250"/>
              </a:xfrm>
              <a:prstGeom prst="rect">
                <a:avLst/>
              </a:prstGeom>
            </p:spPr>
          </p:pic>
          <p:grpSp>
            <p:nvGrpSpPr>
              <p:cNvPr id="18" name="Group 17">
                <a:extLst>
                  <a:ext uri="{FF2B5EF4-FFF2-40B4-BE49-F238E27FC236}">
                    <a16:creationId xmlns:a16="http://schemas.microsoft.com/office/drawing/2014/main" id="{D8F9B194-D906-4B60-A6FD-CE1CBEF19B4C}"/>
                  </a:ext>
                </a:extLst>
              </p:cNvPr>
              <p:cNvGrpSpPr/>
              <p:nvPr/>
            </p:nvGrpSpPr>
            <p:grpSpPr>
              <a:xfrm>
                <a:off x="8055762" y="2512517"/>
                <a:ext cx="2306734" cy="595139"/>
                <a:chOff x="8087881" y="4326556"/>
                <a:chExt cx="2306734" cy="595139"/>
              </a:xfrm>
            </p:grpSpPr>
            <p:sp>
              <p:nvSpPr>
                <p:cNvPr id="68" name="Rectangle 67">
                  <a:extLst>
                    <a:ext uri="{FF2B5EF4-FFF2-40B4-BE49-F238E27FC236}">
                      <a16:creationId xmlns:a16="http://schemas.microsoft.com/office/drawing/2014/main" id="{63549D2E-AE52-4DC0-B88A-37FAB97D4E42}"/>
                    </a:ext>
                  </a:extLst>
                </p:cNvPr>
                <p:cNvSpPr/>
                <p:nvPr/>
              </p:nvSpPr>
              <p:spPr bwMode="auto">
                <a:xfrm>
                  <a:off x="8087881" y="4326556"/>
                  <a:ext cx="2306734" cy="595139"/>
                </a:xfrm>
                <a:prstGeom prst="rect">
                  <a:avLst/>
                </a:prstGeom>
                <a:solidFill>
                  <a:srgbClr val="FFFFFF"/>
                </a:solidFill>
                <a:ln w="28575" cap="flat" cmpd="sng" algn="ctr">
                  <a:solidFill>
                    <a:srgbClr val="00BCF2"/>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algn="ctr" defTabSz="895750" rtl="0" eaLnBrk="1" fontAlgn="base" latinLnBrk="0" hangingPunct="1">
                    <a:lnSpc>
                      <a:spcPct val="100000"/>
                    </a:lnSpc>
                    <a:spcBef>
                      <a:spcPts val="1800"/>
                    </a:spcBef>
                    <a:spcAft>
                      <a:spcPct val="0"/>
                    </a:spcAft>
                    <a:buClrTx/>
                    <a:buSzTx/>
                    <a:buFontTx/>
                    <a:buNone/>
                    <a:tabLst/>
                    <a:defRPr/>
                  </a:pPr>
                  <a:r>
                    <a:rPr kumimoji="0" lang="en-US" sz="1600" b="0" i="0" u="none" strike="noStrike" kern="0" cap="none" spc="0" normalizeH="0" baseline="0" noProof="0">
                      <a:ln>
                        <a:noFill/>
                      </a:ln>
                      <a:solidFill>
                        <a:srgbClr val="2F2F2F"/>
                      </a:solidFill>
                      <a:effectLst/>
                      <a:uLnTx/>
                      <a:uFillTx/>
                      <a:latin typeface="Segoe UI Semilight"/>
                      <a:ea typeface="+mn-ea"/>
                      <a:cs typeface="+mn-cs"/>
                    </a:rPr>
                    <a:t>App Service</a:t>
                  </a:r>
                  <a:endParaRPr lang="en-US" sz="1600" kern="0">
                    <a:solidFill>
                      <a:srgbClr val="2F2F2F"/>
                    </a:solidFill>
                    <a:latin typeface="Segoe UI Semilight"/>
                  </a:endParaRPr>
                </a:p>
                <a:p>
                  <a:pPr marL="0" marR="0" lvl="0" indent="0" algn="ctr" defTabSz="895750" rtl="0" eaLnBrk="1" fontAlgn="base" latinLnBrk="0" hangingPunct="1">
                    <a:lnSpc>
                      <a:spcPct val="100000"/>
                    </a:lnSpc>
                    <a:spcBef>
                      <a:spcPts val="400"/>
                    </a:spcBef>
                    <a:spcAft>
                      <a:spcPct val="0"/>
                    </a:spcAft>
                    <a:buClrTx/>
                    <a:buSzTx/>
                    <a:buFontTx/>
                    <a:buNone/>
                    <a:tabLst/>
                    <a:defRPr/>
                  </a:pPr>
                  <a:r>
                    <a:rPr lang="en-US" sz="1200" kern="0">
                      <a:solidFill>
                        <a:srgbClr val="2F2F2F"/>
                      </a:solidFill>
                      <a:latin typeface="Segoe UI Semilight"/>
                    </a:rPr>
                    <a:t>a</a:t>
                  </a:r>
                  <a:r>
                    <a:rPr kumimoji="0" lang="en-US" sz="1200" b="0" i="0" u="none" strike="noStrike" kern="0" cap="none" spc="0" normalizeH="0" baseline="0" noProof="0">
                      <a:ln>
                        <a:noFill/>
                      </a:ln>
                      <a:solidFill>
                        <a:srgbClr val="2F2F2F"/>
                      </a:solidFill>
                      <a:effectLst/>
                      <a:uLnTx/>
                      <a:uFillTx/>
                      <a:latin typeface="Segoe UI Semilight"/>
                      <a:ea typeface="+mn-ea"/>
                      <a:cs typeface="+mn-cs"/>
                    </a:rPr>
                    <a:t>pp.azurewebsites.net</a:t>
                  </a:r>
                </a:p>
              </p:txBody>
            </p:sp>
            <p:pic>
              <p:nvPicPr>
                <p:cNvPr id="69" name="Graphic 68">
                  <a:extLst>
                    <a:ext uri="{FF2B5EF4-FFF2-40B4-BE49-F238E27FC236}">
                      <a16:creationId xmlns:a16="http://schemas.microsoft.com/office/drawing/2014/main" id="{46BC6057-29CE-483C-9FBA-2057799FD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6248" y="4410180"/>
                  <a:ext cx="289610" cy="266130"/>
                </a:xfrm>
                <a:prstGeom prst="rect">
                  <a:avLst/>
                </a:prstGeom>
              </p:spPr>
            </p:pic>
          </p:grpSp>
        </p:grpSp>
        <p:grpSp>
          <p:nvGrpSpPr>
            <p:cNvPr id="32" name="Group 31">
              <a:extLst>
                <a:ext uri="{FF2B5EF4-FFF2-40B4-BE49-F238E27FC236}">
                  <a16:creationId xmlns:a16="http://schemas.microsoft.com/office/drawing/2014/main" id="{A0A4BC2F-EBFC-4690-85D4-6910518A986C}"/>
                </a:ext>
              </a:extLst>
            </p:cNvPr>
            <p:cNvGrpSpPr/>
            <p:nvPr/>
          </p:nvGrpSpPr>
          <p:grpSpPr>
            <a:xfrm>
              <a:off x="5038927" y="4387174"/>
              <a:ext cx="5243209" cy="924128"/>
              <a:chOff x="5038927" y="4387174"/>
              <a:chExt cx="5369669" cy="924128"/>
            </a:xfrm>
          </p:grpSpPr>
          <p:cxnSp>
            <p:nvCxnSpPr>
              <p:cNvPr id="29" name="Straight Connector 28">
                <a:extLst>
                  <a:ext uri="{FF2B5EF4-FFF2-40B4-BE49-F238E27FC236}">
                    <a16:creationId xmlns:a16="http://schemas.microsoft.com/office/drawing/2014/main" id="{2396722D-BC4D-4395-83B7-8072E443686D}"/>
                  </a:ext>
                </a:extLst>
              </p:cNvPr>
              <p:cNvCxnSpPr/>
              <p:nvPr/>
            </p:nvCxnSpPr>
            <p:spPr>
              <a:xfrm>
                <a:off x="5087566" y="4387174"/>
                <a:ext cx="0" cy="924128"/>
              </a:xfrm>
              <a:prstGeom prst="line">
                <a:avLst/>
              </a:prstGeom>
              <a:ln w="101600">
                <a:solidFill>
                  <a:srgbClr val="FF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1F47DBE-61DE-4BFD-A1EF-BE9C9271E34A}"/>
                  </a:ext>
                </a:extLst>
              </p:cNvPr>
              <p:cNvCxnSpPr>
                <a:cxnSpLocks/>
              </p:cNvCxnSpPr>
              <p:nvPr/>
            </p:nvCxnSpPr>
            <p:spPr>
              <a:xfrm flipH="1">
                <a:off x="5038927" y="5291847"/>
                <a:ext cx="5369669" cy="0"/>
              </a:xfrm>
              <a:prstGeom prst="line">
                <a:avLst/>
              </a:prstGeom>
              <a:ln w="101600">
                <a:solidFill>
                  <a:srgbClr val="FF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98B1BB-2404-4470-8F1C-8C4966F07C18}"/>
                  </a:ext>
                </a:extLst>
              </p:cNvPr>
              <p:cNvCxnSpPr/>
              <p:nvPr/>
            </p:nvCxnSpPr>
            <p:spPr>
              <a:xfrm>
                <a:off x="10356715" y="4387174"/>
                <a:ext cx="0" cy="924128"/>
              </a:xfrm>
              <a:prstGeom prst="line">
                <a:avLst/>
              </a:prstGeom>
              <a:ln w="101600">
                <a:solidFill>
                  <a:srgbClr val="FF0000"/>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AE3FAD8-5577-4907-905A-538C3ED26A5A}"/>
                </a:ext>
              </a:extLst>
            </p:cNvPr>
            <p:cNvSpPr/>
            <p:nvPr/>
          </p:nvSpPr>
          <p:spPr bwMode="auto">
            <a:xfrm>
              <a:off x="7460829" y="5047155"/>
              <a:ext cx="589569" cy="51706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7" name="Freeform: Shape 15"/>
            <p:cNvSpPr/>
            <p:nvPr/>
          </p:nvSpPr>
          <p:spPr bwMode="auto">
            <a:xfrm>
              <a:off x="4104274" y="3116634"/>
              <a:ext cx="1801113" cy="1073249"/>
            </a:xfrm>
            <a:custGeom>
              <a:avLst/>
              <a:gdLst>
                <a:gd name="connsiteX0" fmla="*/ 921462 w 2666999"/>
                <a:gd name="connsiteY0" fmla="*/ 0 h 1537922"/>
                <a:gd name="connsiteX1" fmla="*/ 1360789 w 2666999"/>
                <a:gd name="connsiteY1" fmla="*/ 181976 h 1537922"/>
                <a:gd name="connsiteX2" fmla="*/ 1425393 w 2666999"/>
                <a:gd name="connsiteY2" fmla="*/ 260276 h 1537922"/>
                <a:gd name="connsiteX3" fmla="*/ 1457522 w 2666999"/>
                <a:gd name="connsiteY3" fmla="*/ 233767 h 1537922"/>
                <a:gd name="connsiteX4" fmla="*/ 1733576 w 2666999"/>
                <a:gd name="connsiteY4" fmla="*/ 149444 h 1537922"/>
                <a:gd name="connsiteX5" fmla="*/ 2227315 w 2666999"/>
                <a:gd name="connsiteY5" fmla="*/ 643183 h 1537922"/>
                <a:gd name="connsiteX6" fmla="*/ 2224150 w 2666999"/>
                <a:gd name="connsiteY6" fmla="*/ 674580 h 1537922"/>
                <a:gd name="connsiteX7" fmla="*/ 2235328 w 2666999"/>
                <a:gd name="connsiteY7" fmla="*/ 674580 h 1537922"/>
                <a:gd name="connsiteX8" fmla="*/ 2666999 w 2666999"/>
                <a:gd name="connsiteY8" fmla="*/ 1106251 h 1537922"/>
                <a:gd name="connsiteX9" fmla="*/ 2235328 w 2666999"/>
                <a:gd name="connsiteY9" fmla="*/ 1537922 h 1537922"/>
                <a:gd name="connsiteX10" fmla="*/ 431671 w 2666999"/>
                <a:gd name="connsiteY10" fmla="*/ 1537922 h 1537922"/>
                <a:gd name="connsiteX11" fmla="*/ 0 w 2666999"/>
                <a:gd name="connsiteY11" fmla="*/ 1106251 h 1537922"/>
                <a:gd name="connsiteX12" fmla="*/ 263645 w 2666999"/>
                <a:gd name="connsiteY12" fmla="*/ 708503 h 1537922"/>
                <a:gd name="connsiteX13" fmla="*/ 307575 w 2666999"/>
                <a:gd name="connsiteY13" fmla="*/ 694867 h 1537922"/>
                <a:gd name="connsiteX14" fmla="*/ 300159 w 2666999"/>
                <a:gd name="connsiteY14" fmla="*/ 621303 h 1537922"/>
                <a:gd name="connsiteX15" fmla="*/ 921462 w 2666999"/>
                <a:gd name="connsiteY15" fmla="*/ 0 h 15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6999" h="1537922">
                  <a:moveTo>
                    <a:pt x="921462" y="0"/>
                  </a:moveTo>
                  <a:cubicBezTo>
                    <a:pt x="1093030" y="0"/>
                    <a:pt x="1248356" y="69542"/>
                    <a:pt x="1360789" y="181976"/>
                  </a:cubicBezTo>
                  <a:lnTo>
                    <a:pt x="1425393" y="260276"/>
                  </a:lnTo>
                  <a:lnTo>
                    <a:pt x="1457522" y="233767"/>
                  </a:lnTo>
                  <a:cubicBezTo>
                    <a:pt x="1536323" y="180530"/>
                    <a:pt x="1631319" y="149444"/>
                    <a:pt x="1733576" y="149444"/>
                  </a:cubicBezTo>
                  <a:cubicBezTo>
                    <a:pt x="2006261" y="149444"/>
                    <a:pt x="2227315" y="370498"/>
                    <a:pt x="2227315" y="643183"/>
                  </a:cubicBezTo>
                  <a:lnTo>
                    <a:pt x="2224150" y="674580"/>
                  </a:lnTo>
                  <a:lnTo>
                    <a:pt x="2235328" y="674580"/>
                  </a:lnTo>
                  <a:cubicBezTo>
                    <a:pt x="2473733" y="674580"/>
                    <a:pt x="2666999" y="867846"/>
                    <a:pt x="2666999" y="1106251"/>
                  </a:cubicBezTo>
                  <a:cubicBezTo>
                    <a:pt x="2666999" y="1344656"/>
                    <a:pt x="2473733" y="1537922"/>
                    <a:pt x="2235328" y="1537922"/>
                  </a:cubicBezTo>
                  <a:lnTo>
                    <a:pt x="431671" y="1537922"/>
                  </a:lnTo>
                  <a:cubicBezTo>
                    <a:pt x="193266" y="1537922"/>
                    <a:pt x="0" y="1344656"/>
                    <a:pt x="0" y="1106251"/>
                  </a:cubicBezTo>
                  <a:cubicBezTo>
                    <a:pt x="0" y="927448"/>
                    <a:pt x="108712" y="774034"/>
                    <a:pt x="263645" y="708503"/>
                  </a:cubicBezTo>
                  <a:lnTo>
                    <a:pt x="307575" y="694867"/>
                  </a:lnTo>
                  <a:lnTo>
                    <a:pt x="300159" y="621303"/>
                  </a:lnTo>
                  <a:cubicBezTo>
                    <a:pt x="300159" y="278167"/>
                    <a:pt x="578326" y="0"/>
                    <a:pt x="921462" y="0"/>
                  </a:cubicBezTo>
                  <a:close/>
                </a:path>
              </a:pathLst>
            </a:custGeom>
            <a:noFill/>
            <a:ln w="31750" cap="flat" cmpd="sng" algn="ctr">
              <a:solidFill>
                <a:srgbClr val="00BCF2"/>
              </a:solidFill>
              <a:prstDash val="solid"/>
              <a:headEnd type="none" w="med" len="med"/>
              <a:tailEnd type="none" w="med" len="med"/>
            </a:ln>
            <a:effectLst/>
          </p:spPr>
          <p:txBody>
            <a:bodyPr rot="0" spcFirstLastPara="0" vertOverflow="overflow" horzOverflow="overflow" vert="horz" wrap="square" lIns="175711" tIns="140569" rIns="175711" bIns="263565" numCol="1" spcCol="0" rtlCol="0" fromWordArt="0" anchor="ctr" anchorCtr="0" forceAA="0" compatLnSpc="1">
              <a:prstTxWarp prst="textNoShape">
                <a:avLst/>
              </a:prstTxWarp>
              <a:noAutofit/>
            </a:bodyPr>
            <a:lstStyle/>
            <a:p>
              <a:pPr marL="0" marR="0" lvl="0" indent="0" algn="l" defTabSz="896009" rtl="0" eaLnBrk="1" fontAlgn="auto" latinLnBrk="0" hangingPunct="1">
                <a:lnSpc>
                  <a:spcPct val="90000"/>
                </a:lnSpc>
                <a:spcBef>
                  <a:spcPts val="0"/>
                </a:spcBef>
                <a:spcAft>
                  <a:spcPts val="574"/>
                </a:spcAft>
                <a:buClrTx/>
                <a:buSzTx/>
                <a:buFontTx/>
                <a:buNone/>
                <a:tabLst/>
                <a:defRPr/>
              </a:pPr>
              <a:endParaRPr kumimoji="0" lang="en-US" sz="2307"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896009"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Internet</a:t>
              </a:r>
            </a:p>
          </p:txBody>
        </p:sp>
        <p:cxnSp>
          <p:nvCxnSpPr>
            <p:cNvPr id="89" name="Straight Arrow Connector 88">
              <a:extLst>
                <a:ext uri="{FF2B5EF4-FFF2-40B4-BE49-F238E27FC236}">
                  <a16:creationId xmlns:a16="http://schemas.microsoft.com/office/drawing/2014/main" id="{2E503D1D-8251-4FF8-ACDF-1D97AD2FEF10}"/>
                </a:ext>
              </a:extLst>
            </p:cNvPr>
            <p:cNvCxnSpPr>
              <a:cxnSpLocks/>
            </p:cNvCxnSpPr>
            <p:nvPr/>
          </p:nvCxnSpPr>
          <p:spPr>
            <a:xfrm>
              <a:off x="6074694" y="3768374"/>
              <a:ext cx="705485" cy="26223"/>
            </a:xfrm>
            <a:prstGeom prst="straightConnector1">
              <a:avLst/>
            </a:prstGeom>
            <a:ln w="101600" cap="flat" cmpd="sng" algn="ctr">
              <a:solidFill>
                <a:srgbClr val="00BCF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9D87FC68-7126-4284-9C85-45DA4F6BEBDC}"/>
                </a:ext>
              </a:extLst>
            </p:cNvPr>
            <p:cNvSpPr/>
            <p:nvPr/>
          </p:nvSpPr>
          <p:spPr bwMode="auto">
            <a:xfrm>
              <a:off x="8508547" y="2751905"/>
              <a:ext cx="254454" cy="1802706"/>
            </a:xfrm>
            <a:prstGeom prst="rect">
              <a:avLst/>
            </a:prstGeom>
            <a:solidFill>
              <a:schemeClr val="accent1"/>
            </a:solidFill>
            <a:ln w="28575" cap="flat" cmpd="sng" algn="ctr">
              <a:solidFill>
                <a:srgbClr val="92D050"/>
              </a:solidFill>
              <a:prstDash val="sysDot"/>
              <a:headEnd type="none" w="med" len="med"/>
              <a:tailEnd type="none" w="med" len="med"/>
            </a:ln>
            <a:effectLst>
              <a:softEdge rad="0"/>
            </a:effectLst>
          </p:spPr>
          <p:txBody>
            <a:bodyPr vert="vert270" wrap="square" lIns="0" tIns="44808" rIns="0" bIns="44808" numCol="1" rtlCol="0" anchor="ctr" anchorCtr="0" compatLnSpc="1">
              <a:prstTxWarp prst="textNoShape">
                <a:avLst/>
              </a:prstTxWarp>
            </a:bodyPr>
            <a:lstStyle/>
            <a:p>
              <a:pPr marL="0" marR="0" lvl="0" indent="0" algn="ctr" defTabSz="895750"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a:noFill/>
                  </a:ln>
                  <a:solidFill>
                    <a:schemeClr val="bg1"/>
                  </a:solidFill>
                  <a:effectLst/>
                  <a:uLnTx/>
                  <a:uFillTx/>
                  <a:latin typeface="Segoe UI Semilight"/>
                  <a:ea typeface="+mn-ea"/>
                  <a:cs typeface="+mn-cs"/>
                </a:rPr>
                <a:t>IP Whitelist</a:t>
              </a:r>
            </a:p>
          </p:txBody>
        </p:sp>
        <p:pic>
          <p:nvPicPr>
            <p:cNvPr id="6" name="Graphic 5">
              <a:extLst>
                <a:ext uri="{FF2B5EF4-FFF2-40B4-BE49-F238E27FC236}">
                  <a16:creationId xmlns:a16="http://schemas.microsoft.com/office/drawing/2014/main" id="{242BEE6D-A736-44DA-9637-15BF9F4348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2217" y="3429000"/>
              <a:ext cx="721613" cy="721613"/>
            </a:xfrm>
            <a:prstGeom prst="rect">
              <a:avLst/>
            </a:prstGeom>
          </p:spPr>
        </p:pic>
        <p:sp>
          <p:nvSpPr>
            <p:cNvPr id="17" name="TextBox 16">
              <a:extLst>
                <a:ext uri="{FF2B5EF4-FFF2-40B4-BE49-F238E27FC236}">
                  <a16:creationId xmlns:a16="http://schemas.microsoft.com/office/drawing/2014/main" id="{6A4C3F8F-DAA4-4852-B360-70B2E1436F39}"/>
                </a:ext>
              </a:extLst>
            </p:cNvPr>
            <p:cNvSpPr txBox="1"/>
            <p:nvPr/>
          </p:nvSpPr>
          <p:spPr>
            <a:xfrm>
              <a:off x="6265665" y="4145829"/>
              <a:ext cx="1974715" cy="794064"/>
            </a:xfrm>
            <a:prstGeom prst="rect">
              <a:avLst/>
            </a:prstGeom>
            <a:noFill/>
          </p:spPr>
          <p:txBody>
            <a:bodyPr wrap="square" lIns="182880" tIns="146304" rIns="182880" bIns="146304" rtlCol="0">
              <a:spAutoFit/>
            </a:bodyPr>
            <a:lstStyle/>
            <a:p>
              <a:pPr algn="ctr">
                <a:lnSpc>
                  <a:spcPct val="90000"/>
                </a:lnSpc>
                <a:spcAft>
                  <a:spcPts val="600"/>
                </a:spcAft>
              </a:pPr>
              <a:r>
                <a:rPr lang="en-US">
                  <a:solidFill>
                    <a:schemeClr val="tx1">
                      <a:lumMod val="75000"/>
                      <a:lumOff val="25000"/>
                    </a:schemeClr>
                  </a:solidFill>
                </a:rPr>
                <a:t>App Gateway with WAF</a:t>
              </a:r>
            </a:p>
          </p:txBody>
        </p:sp>
        <p:cxnSp>
          <p:nvCxnSpPr>
            <p:cNvPr id="48" name="Straight Arrow Connector 47">
              <a:extLst>
                <a:ext uri="{FF2B5EF4-FFF2-40B4-BE49-F238E27FC236}">
                  <a16:creationId xmlns:a16="http://schemas.microsoft.com/office/drawing/2014/main" id="{CA6D1F5C-8595-4277-9738-E2CADDA9AFC6}"/>
                </a:ext>
              </a:extLst>
            </p:cNvPr>
            <p:cNvCxnSpPr>
              <a:cxnSpLocks/>
            </p:cNvCxnSpPr>
            <p:nvPr/>
          </p:nvCxnSpPr>
          <p:spPr>
            <a:xfrm>
              <a:off x="7729679" y="3781485"/>
              <a:ext cx="671864" cy="0"/>
            </a:xfrm>
            <a:prstGeom prst="straightConnector1">
              <a:avLst/>
            </a:prstGeom>
            <a:ln w="101600" cap="flat" cmpd="sng" algn="ctr">
              <a:solidFill>
                <a:srgbClr val="00BCF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3" name="Multiplication Sign 32">
              <a:extLst>
                <a:ext uri="{FF2B5EF4-FFF2-40B4-BE49-F238E27FC236}">
                  <a16:creationId xmlns:a16="http://schemas.microsoft.com/office/drawing/2014/main" id="{D5E7613D-4EE5-4498-B41C-C788EAD3FCAA}"/>
                </a:ext>
              </a:extLst>
            </p:cNvPr>
            <p:cNvSpPr/>
            <p:nvPr/>
          </p:nvSpPr>
          <p:spPr bwMode="auto">
            <a:xfrm>
              <a:off x="7460829" y="4894093"/>
              <a:ext cx="589573" cy="794064"/>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0B8EF45E-1F95-47CA-99F9-F68A8E480EDA}"/>
                </a:ext>
              </a:extLst>
            </p:cNvPr>
            <p:cNvSpPr txBox="1"/>
            <p:nvPr/>
          </p:nvSpPr>
          <p:spPr>
            <a:xfrm>
              <a:off x="6544674" y="5429624"/>
              <a:ext cx="2421881"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75000"/>
                      <a:lumOff val="25000"/>
                    </a:schemeClr>
                  </a:solidFill>
                </a:rPr>
                <a:t>Blocked by IP Whitelist</a:t>
              </a:r>
            </a:p>
          </p:txBody>
        </p:sp>
      </p:grpSp>
    </p:spTree>
    <p:extLst>
      <p:ext uri="{BB962C8B-B14F-4D97-AF65-F5344CB8AC3E}">
        <p14:creationId xmlns:p14="http://schemas.microsoft.com/office/powerpoint/2010/main" val="5347844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C611-8CC1-4AAD-8F62-A4B30D54B0B5}"/>
              </a:ext>
            </a:extLst>
          </p:cNvPr>
          <p:cNvSpPr>
            <a:spLocks noGrp="1"/>
          </p:cNvSpPr>
          <p:nvPr>
            <p:ph type="title"/>
          </p:nvPr>
        </p:nvSpPr>
        <p:spPr>
          <a:xfrm>
            <a:off x="455996" y="620429"/>
            <a:ext cx="8116504" cy="397545"/>
          </a:xfrm>
        </p:spPr>
        <p:txBody>
          <a:bodyPr/>
          <a:lstStyle/>
          <a:p>
            <a:r>
              <a:rPr lang="en-US" sz="2800" dirty="0"/>
              <a:t>Secure your app service with a private endpoint</a:t>
            </a:r>
            <a:endParaRPr lang="en-US" dirty="0"/>
          </a:p>
        </p:txBody>
      </p:sp>
      <p:grpSp>
        <p:nvGrpSpPr>
          <p:cNvPr id="11" name="Group 10">
            <a:extLst>
              <a:ext uri="{FF2B5EF4-FFF2-40B4-BE49-F238E27FC236}">
                <a16:creationId xmlns:a16="http://schemas.microsoft.com/office/drawing/2014/main" id="{EA7AEB97-BD4F-45D1-869A-3EC74E0020A8}"/>
              </a:ext>
            </a:extLst>
          </p:cNvPr>
          <p:cNvGrpSpPr/>
          <p:nvPr/>
        </p:nvGrpSpPr>
        <p:grpSpPr>
          <a:xfrm>
            <a:off x="4348488" y="3209713"/>
            <a:ext cx="453354" cy="266988"/>
            <a:chOff x="4924540" y="2915646"/>
            <a:chExt cx="462708" cy="272496"/>
          </a:xfrm>
          <a:solidFill>
            <a:schemeClr val="tx1"/>
          </a:solidFill>
        </p:grpSpPr>
        <p:sp>
          <p:nvSpPr>
            <p:cNvPr id="12" name="Rectangle 11">
              <a:extLst>
                <a:ext uri="{FF2B5EF4-FFF2-40B4-BE49-F238E27FC236}">
                  <a16:creationId xmlns:a16="http://schemas.microsoft.com/office/drawing/2014/main" id="{5FDF0A4A-1F79-4231-8A3C-4BA25CB71E58}"/>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sp>
          <p:nvSpPr>
            <p:cNvPr id="13" name="Rectangle 12">
              <a:extLst>
                <a:ext uri="{FF2B5EF4-FFF2-40B4-BE49-F238E27FC236}">
                  <a16:creationId xmlns:a16="http://schemas.microsoft.com/office/drawing/2014/main" id="{FDA1B446-70FF-4A81-B960-77DBA9F98307}"/>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grpSp>
      <p:pic>
        <p:nvPicPr>
          <p:cNvPr id="13314" name="Picture 2" descr="Diagram&#10;&#10;Description automatically generated">
            <a:extLst>
              <a:ext uri="{FF2B5EF4-FFF2-40B4-BE49-F238E27FC236}">
                <a16:creationId xmlns:a16="http://schemas.microsoft.com/office/drawing/2014/main" id="{D21479ED-D73F-4B50-8A1A-9BF8026A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747838"/>
            <a:ext cx="9877425" cy="3362325"/>
          </a:xfrm>
          <a:prstGeom prst="rect">
            <a:avLst/>
          </a:prstGeom>
          <a:noFill/>
        </p:spPr>
      </p:pic>
    </p:spTree>
    <p:extLst>
      <p:ext uri="{BB962C8B-B14F-4D97-AF65-F5344CB8AC3E}">
        <p14:creationId xmlns:p14="http://schemas.microsoft.com/office/powerpoint/2010/main" val="7136499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2150068"/>
            <a:ext cx="5553841" cy="1015663"/>
          </a:xfrm>
        </p:spPr>
        <p:txBody>
          <a:bodyPr anchor="ctr"/>
          <a:lstStyle/>
          <a:p>
            <a:r>
              <a:rPr kumimoji="0" lang="en-US" sz="6600" b="1" i="0" u="none" strike="noStrike" kern="1200" cap="none" spc="-50" normalizeH="0" baseline="0" noProof="0">
                <a:ln w="3175">
                  <a:noFill/>
                </a:ln>
                <a:solidFill>
                  <a:srgbClr val="4CB1FF"/>
                </a:solidFill>
                <a:effectLst/>
                <a:uLnTx/>
                <a:uFillTx/>
                <a:latin typeface="Segoe UI Semibold"/>
                <a:ea typeface="+mn-ea"/>
                <a:cs typeface="Segoe UI" pitchFamily="34" charset="0"/>
              </a:rPr>
              <a:t>Demo</a:t>
            </a:r>
            <a:endParaRPr lang="en-US" sz="800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290501"/>
            <a:ext cx="5173907"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Protect App Services behind App Gateway and WAF</a:t>
            </a:r>
          </a:p>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Azure Defender for App Services</a:t>
            </a:r>
            <a:endParaRPr lang="en-US" sz="1800">
              <a:solidFill>
                <a:schemeClr val="accent1">
                  <a:lumMod val="60000"/>
                  <a:lumOff val="40000"/>
                </a:schemeClr>
              </a:solidFill>
              <a:latin typeface="Segoe UI Semibold"/>
            </a:endParaRPr>
          </a:p>
        </p:txBody>
      </p:sp>
    </p:spTree>
    <p:extLst>
      <p:ext uri="{BB962C8B-B14F-4D97-AF65-F5344CB8AC3E}">
        <p14:creationId xmlns:p14="http://schemas.microsoft.com/office/powerpoint/2010/main" val="312697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671-6C5A-4091-A0FD-AC2900DD9BF4}"/>
              </a:ext>
            </a:extLst>
          </p:cNvPr>
          <p:cNvSpPr>
            <a:spLocks noGrp="1"/>
          </p:cNvSpPr>
          <p:nvPr>
            <p:ph type="title"/>
          </p:nvPr>
        </p:nvSpPr>
        <p:spPr>
          <a:xfrm>
            <a:off x="588263" y="1317546"/>
            <a:ext cx="4167887" cy="2215991"/>
          </a:xfrm>
        </p:spPr>
        <p:txBody>
          <a:bodyPr/>
          <a:lstStyle/>
          <a:p>
            <a:r>
              <a:rPr lang="en-US" sz="3600">
                <a:gradFill>
                  <a:gsLst>
                    <a:gs pos="2917">
                      <a:schemeClr val="tx1"/>
                    </a:gs>
                    <a:gs pos="30000">
                      <a:schemeClr val="tx1"/>
                    </a:gs>
                  </a:gsLst>
                  <a:lin ang="5400000" scaled="0"/>
                </a:gradFill>
              </a:rPr>
              <a:t>Migrate your workloads with </a:t>
            </a:r>
            <a:r>
              <a:rPr lang="en-US" sz="3600">
                <a:solidFill>
                  <a:srgbClr val="4CB1FF"/>
                </a:solidFill>
              </a:rPr>
              <a:t>App Service Migration Assistant</a:t>
            </a:r>
          </a:p>
        </p:txBody>
      </p:sp>
    </p:spTree>
    <p:extLst>
      <p:ext uri="{BB962C8B-B14F-4D97-AF65-F5344CB8AC3E}">
        <p14:creationId xmlns:p14="http://schemas.microsoft.com/office/powerpoint/2010/main" val="36940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F69E-4D71-4463-B8F8-AEE217338F81}"/>
              </a:ext>
            </a:extLst>
          </p:cNvPr>
          <p:cNvSpPr>
            <a:spLocks noGrp="1"/>
          </p:cNvSpPr>
          <p:nvPr>
            <p:ph type="title"/>
          </p:nvPr>
        </p:nvSpPr>
        <p:spPr>
          <a:xfrm>
            <a:off x="518413" y="2875002"/>
            <a:ext cx="4167887" cy="1107996"/>
          </a:xfrm>
        </p:spPr>
        <p:txBody>
          <a:bodyPr/>
          <a:lstStyle/>
          <a:p>
            <a:r>
              <a:rPr lang="en-US"/>
              <a:t>Introduction to </a:t>
            </a:r>
            <a:r>
              <a:rPr lang="en-US">
                <a:solidFill>
                  <a:srgbClr val="4CB1FF"/>
                </a:solidFill>
              </a:rPr>
              <a:t>Developer Cloud</a:t>
            </a:r>
          </a:p>
        </p:txBody>
      </p:sp>
    </p:spTree>
    <p:extLst>
      <p:ext uri="{BB962C8B-B14F-4D97-AF65-F5344CB8AC3E}">
        <p14:creationId xmlns:p14="http://schemas.microsoft.com/office/powerpoint/2010/main" val="303397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A1B2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1A629-ED8F-4FC3-A05D-A500FB0068DB}"/>
              </a:ext>
            </a:extLst>
          </p:cNvPr>
          <p:cNvSpPr>
            <a:spLocks noGrp="1"/>
          </p:cNvSpPr>
          <p:nvPr>
            <p:ph type="title"/>
          </p:nvPr>
        </p:nvSpPr>
        <p:spPr/>
        <p:txBody>
          <a:bodyPr/>
          <a:lstStyle/>
          <a:p>
            <a:r>
              <a:rPr lang="en-US">
                <a:solidFill>
                  <a:schemeClr val="bg1"/>
                </a:solidFill>
              </a:rPr>
              <a:t>App Service Migration Assistant</a:t>
            </a:r>
          </a:p>
        </p:txBody>
      </p:sp>
      <p:sp>
        <p:nvSpPr>
          <p:cNvPr id="3" name="Rectangle 2">
            <a:extLst>
              <a:ext uri="{FF2B5EF4-FFF2-40B4-BE49-F238E27FC236}">
                <a16:creationId xmlns:a16="http://schemas.microsoft.com/office/drawing/2014/main" id="{96D3B9C3-398D-48BA-963E-D7CB8905BEAD}"/>
              </a:ext>
            </a:extLst>
          </p:cNvPr>
          <p:cNvSpPr/>
          <p:nvPr/>
        </p:nvSpPr>
        <p:spPr bwMode="auto">
          <a:xfrm>
            <a:off x="588263" y="1265083"/>
            <a:ext cx="9761082" cy="3200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571500" indent="-571500" defTabSz="950116" fontAlgn="base">
              <a:spcBef>
                <a:spcPct val="0"/>
              </a:spcBef>
              <a:spcAft>
                <a:spcPts val="2448"/>
              </a:spcAft>
              <a:buFont typeface="Arial" panose="020B0604020202020204" pitchFamily="34" charset="0"/>
              <a:buChar char="•"/>
              <a:defRPr/>
            </a:pPr>
            <a:r>
              <a:rPr lang="en-US" sz="2800" kern="0">
                <a:solidFill>
                  <a:schemeClr val="bg1"/>
                </a:solidFill>
                <a:ea typeface="Segoe UI Light" charset="0"/>
                <a:cs typeface="Segoe UI" panose="020B0502040204020203" pitchFamily="34" charset="0"/>
              </a:rPr>
              <a:t>Assess and migrate your on-premises .NET, Java, and Linux web apps to Azure</a:t>
            </a:r>
          </a:p>
          <a:p>
            <a:pPr marL="571500" indent="-571500" defTabSz="950116" fontAlgn="base">
              <a:spcBef>
                <a:spcPct val="0"/>
              </a:spcBef>
              <a:spcAft>
                <a:spcPts val="2448"/>
              </a:spcAft>
              <a:buFont typeface="Arial" panose="020B0604020202020204" pitchFamily="34" charset="0"/>
              <a:buChar char="•"/>
              <a:defRPr/>
            </a:pPr>
            <a:r>
              <a:rPr lang="en-US" sz="2800" kern="0">
                <a:solidFill>
                  <a:schemeClr val="bg1"/>
                </a:solidFill>
                <a:ea typeface="Segoe UI Light" charset="0"/>
                <a:cs typeface="Segoe UI" panose="020B0502040204020203" pitchFamily="34" charset="0"/>
              </a:rPr>
              <a:t>Fast, free, and automated way to migrate web apps with minimal/no code changer</a:t>
            </a:r>
          </a:p>
          <a:p>
            <a:pPr marL="571500" indent="-571500" defTabSz="950116" fontAlgn="base">
              <a:spcBef>
                <a:spcPct val="0"/>
              </a:spcBef>
              <a:spcAft>
                <a:spcPts val="2448"/>
              </a:spcAft>
              <a:buFont typeface="Arial" panose="020B0604020202020204" pitchFamily="34" charset="0"/>
              <a:buChar char="•"/>
              <a:defRPr/>
            </a:pPr>
            <a:r>
              <a:rPr lang="en-US" sz="2800" kern="0">
                <a:solidFill>
                  <a:schemeClr val="bg1"/>
                </a:solidFill>
                <a:ea typeface="Segoe UI Light" charset="0"/>
                <a:cs typeface="Segoe UI" panose="020B0502040204020203" pitchFamily="34" charset="0"/>
              </a:rPr>
              <a:t>Run readiness checks and potential remediation steps for common issues</a:t>
            </a:r>
          </a:p>
        </p:txBody>
      </p:sp>
    </p:spTree>
    <p:extLst>
      <p:ext uri="{BB962C8B-B14F-4D97-AF65-F5344CB8AC3E}">
        <p14:creationId xmlns:p14="http://schemas.microsoft.com/office/powerpoint/2010/main" val="14161776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23E776-1E84-4E9D-9A3F-72FAEFF8B0D5}"/>
              </a:ext>
            </a:extLst>
          </p:cNvPr>
          <p:cNvPicPr>
            <a:picLocks noChangeAspect="1"/>
          </p:cNvPicPr>
          <p:nvPr/>
        </p:nvPicPr>
        <p:blipFill>
          <a:blip r:embed="rId3"/>
          <a:stretch>
            <a:fillRect/>
          </a:stretch>
        </p:blipFill>
        <p:spPr>
          <a:xfrm>
            <a:off x="588263" y="3710652"/>
            <a:ext cx="6335009" cy="2886478"/>
          </a:xfrm>
          <a:prstGeom prst="rect">
            <a:avLst/>
          </a:prstGeom>
        </p:spPr>
      </p:pic>
      <p:pic>
        <p:nvPicPr>
          <p:cNvPr id="9" name="Picture 8">
            <a:extLst>
              <a:ext uri="{FF2B5EF4-FFF2-40B4-BE49-F238E27FC236}">
                <a16:creationId xmlns:a16="http://schemas.microsoft.com/office/drawing/2014/main" id="{2A94493B-0CF9-4C4E-AD89-6AB7F91D53D2}"/>
              </a:ext>
            </a:extLst>
          </p:cNvPr>
          <p:cNvPicPr>
            <a:picLocks noChangeAspect="1"/>
          </p:cNvPicPr>
          <p:nvPr/>
        </p:nvPicPr>
        <p:blipFill>
          <a:blip r:embed="rId4"/>
          <a:stretch>
            <a:fillRect/>
          </a:stretch>
        </p:blipFill>
        <p:spPr>
          <a:xfrm>
            <a:off x="588263" y="2063374"/>
            <a:ext cx="4305901" cy="1276528"/>
          </a:xfrm>
          <a:prstGeom prst="rect">
            <a:avLst/>
          </a:prstGeom>
        </p:spPr>
      </p:pic>
      <p:sp>
        <p:nvSpPr>
          <p:cNvPr id="10" name="Title 4">
            <a:extLst>
              <a:ext uri="{FF2B5EF4-FFF2-40B4-BE49-F238E27FC236}">
                <a16:creationId xmlns:a16="http://schemas.microsoft.com/office/drawing/2014/main" id="{977245C6-00F5-4DCE-8626-3307F93FFE46}"/>
              </a:ext>
            </a:extLst>
          </p:cNvPr>
          <p:cNvSpPr>
            <a:spLocks noGrp="1"/>
          </p:cNvSpPr>
          <p:nvPr>
            <p:ph type="title"/>
          </p:nvPr>
        </p:nvSpPr>
        <p:spPr>
          <a:xfrm>
            <a:off x="588263" y="1047002"/>
            <a:ext cx="11018520" cy="553998"/>
          </a:xfrm>
        </p:spPr>
        <p:txBody>
          <a:bodyPr/>
          <a:lstStyle/>
          <a:p>
            <a:r>
              <a:rPr lang="en-US"/>
              <a:t>App Service Migration Assistant Readiness Check</a:t>
            </a:r>
          </a:p>
        </p:txBody>
      </p:sp>
    </p:spTree>
    <p:extLst>
      <p:ext uri="{BB962C8B-B14F-4D97-AF65-F5344CB8AC3E}">
        <p14:creationId xmlns:p14="http://schemas.microsoft.com/office/powerpoint/2010/main" val="155230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274393" y="2150068"/>
            <a:ext cx="5553841" cy="1015663"/>
          </a:xfrm>
        </p:spPr>
        <p:txBody>
          <a:bodyPr anchor="ctr"/>
          <a:lstStyle/>
          <a:p>
            <a:r>
              <a:rPr kumimoji="0" lang="en-US" sz="6600" b="1" i="0" u="none" strike="noStrike" kern="1200" cap="none" spc="-50" normalizeH="0" baseline="0" noProof="0">
                <a:ln w="3175">
                  <a:noFill/>
                </a:ln>
                <a:solidFill>
                  <a:srgbClr val="4CB1FF"/>
                </a:solidFill>
                <a:effectLst/>
                <a:uLnTx/>
                <a:uFillTx/>
                <a:latin typeface="Segoe UI Semibold"/>
                <a:ea typeface="+mn-ea"/>
                <a:cs typeface="Segoe UI" pitchFamily="34" charset="0"/>
              </a:rPr>
              <a:t>Demo</a:t>
            </a:r>
            <a:endParaRPr lang="en-US" sz="8000">
              <a:solidFill>
                <a:srgbClr val="4CB1FF"/>
              </a:solidFill>
            </a:endParaRPr>
          </a:p>
        </p:txBody>
      </p:sp>
      <p:sp>
        <p:nvSpPr>
          <p:cNvPr id="3" name="Title 3">
            <a:extLst>
              <a:ext uri="{FF2B5EF4-FFF2-40B4-BE49-F238E27FC236}">
                <a16:creationId xmlns:a16="http://schemas.microsoft.com/office/drawing/2014/main" id="{0CB68368-EE49-4C70-8D07-DD7559A95C0A}"/>
              </a:ext>
            </a:extLst>
          </p:cNvPr>
          <p:cNvSpPr txBox="1">
            <a:spLocks/>
          </p:cNvSpPr>
          <p:nvPr/>
        </p:nvSpPr>
        <p:spPr>
          <a:xfrm>
            <a:off x="274393" y="3290501"/>
            <a:ext cx="4484643"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marL="285750" indent="-285750">
              <a:buFont typeface="Courier New" panose="02070309020205020404" pitchFamily="49" charset="0"/>
              <a:buChar char="o"/>
            </a:pPr>
            <a:r>
              <a:rPr lang="en-US" sz="1800">
                <a:gradFill>
                  <a:gsLst>
                    <a:gs pos="1250">
                      <a:srgbClr val="FFFFFF"/>
                    </a:gs>
                    <a:gs pos="100000">
                      <a:srgbClr val="FFFFFF"/>
                    </a:gs>
                  </a:gsLst>
                  <a:lin ang="5400000" scaled="0"/>
                </a:gradFill>
                <a:latin typeface="Segoe UI Semibold"/>
              </a:rPr>
              <a:t>Use App Service Migration Assistant to migrate .NET app from Windows OS to Azure App Service </a:t>
            </a:r>
            <a:endParaRPr lang="en-US" sz="1800">
              <a:solidFill>
                <a:schemeClr val="accent1">
                  <a:lumMod val="60000"/>
                  <a:lumOff val="40000"/>
                </a:schemeClr>
              </a:solidFill>
              <a:latin typeface="Segoe UI Semibold"/>
            </a:endParaRPr>
          </a:p>
        </p:txBody>
      </p:sp>
    </p:spTree>
    <p:extLst>
      <p:ext uri="{BB962C8B-B14F-4D97-AF65-F5344CB8AC3E}">
        <p14:creationId xmlns:p14="http://schemas.microsoft.com/office/powerpoint/2010/main" val="178963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BB634B-9376-4C29-9263-68B62916C679}"/>
              </a:ext>
            </a:extLst>
          </p:cNvPr>
          <p:cNvSpPr>
            <a:spLocks noGrp="1"/>
          </p:cNvSpPr>
          <p:nvPr>
            <p:ph type="title"/>
          </p:nvPr>
        </p:nvSpPr>
        <p:spPr>
          <a:xfrm>
            <a:off x="352905" y="2404328"/>
            <a:ext cx="5553841" cy="1107996"/>
          </a:xfrm>
        </p:spPr>
        <p:txBody>
          <a:bodyPr anchor="ctr"/>
          <a:lstStyle/>
          <a:p>
            <a: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for your participation</a:t>
            </a:r>
            <a:endParaRPr lang="en-US"/>
          </a:p>
        </p:txBody>
      </p:sp>
      <p:pic>
        <p:nvPicPr>
          <p:cNvPr id="9218" name="Picture 2" descr="Text&#10;&#10;Description automatically generated">
            <a:extLst>
              <a:ext uri="{FF2B5EF4-FFF2-40B4-BE49-F238E27FC236}">
                <a16:creationId xmlns:a16="http://schemas.microsoft.com/office/drawing/2014/main" id="{7AC78E22-3706-468E-B95D-C5163D1A4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505" y="1022350"/>
            <a:ext cx="4768701" cy="4425950"/>
          </a:xfrm>
          <a:prstGeom prst="rect">
            <a:avLst/>
          </a:prstGeom>
          <a:noFill/>
        </p:spPr>
      </p:pic>
    </p:spTree>
    <p:extLst>
      <p:ext uri="{BB962C8B-B14F-4D97-AF65-F5344CB8AC3E}">
        <p14:creationId xmlns:p14="http://schemas.microsoft.com/office/powerpoint/2010/main" val="250665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33C13E3-8247-4713-9F01-F66BD7FE1B10}"/>
              </a:ext>
            </a:extLst>
          </p:cNvPr>
          <p:cNvSpPr>
            <a:spLocks noGrp="1"/>
          </p:cNvSpPr>
          <p:nvPr>
            <p:ph type="title"/>
          </p:nvPr>
        </p:nvSpPr>
        <p:spPr>
          <a:xfrm>
            <a:off x="586740" y="339385"/>
            <a:ext cx="11018520" cy="553998"/>
          </a:xfrm>
        </p:spPr>
        <p:txBody>
          <a:bodyPr>
            <a:noAutofit/>
          </a:bodyPr>
          <a:lstStyle/>
          <a:p>
            <a:r>
              <a:rPr lang="en-US"/>
              <a:t>The Developer Cloud  </a:t>
            </a:r>
            <a:endParaRPr lang="en-US">
              <a:highlight>
                <a:srgbClr val="FFFF00"/>
              </a:highlight>
            </a:endParaRPr>
          </a:p>
        </p:txBody>
      </p:sp>
      <p:sp>
        <p:nvSpPr>
          <p:cNvPr id="5" name="Title 15">
            <a:extLst>
              <a:ext uri="{FF2B5EF4-FFF2-40B4-BE49-F238E27FC236}">
                <a16:creationId xmlns:a16="http://schemas.microsoft.com/office/drawing/2014/main" id="{3DEB6F9C-72FA-48E3-8002-E7B51A5CC72F}"/>
              </a:ext>
            </a:extLst>
          </p:cNvPr>
          <p:cNvSpPr txBox="1">
            <a:spLocks/>
          </p:cNvSpPr>
          <p:nvPr/>
        </p:nvSpPr>
        <p:spPr>
          <a:xfrm>
            <a:off x="586740" y="1000891"/>
            <a:ext cx="11018520" cy="553998"/>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50" normalizeH="0" baseline="0" noProof="0">
              <a:ln w="3175">
                <a:noFill/>
              </a:ln>
              <a:solidFill>
                <a:srgbClr val="FFFFFF"/>
              </a:solidFill>
              <a:effectLst/>
              <a:highlight>
                <a:srgbClr val="FFFF00"/>
              </a:highlight>
              <a:uLnTx/>
              <a:uFillTx/>
              <a:latin typeface="Segoe UI Semibold"/>
              <a:ea typeface="+mn-ea"/>
              <a:cs typeface="Segoe UI" pitchFamily="34" charset="0"/>
            </a:endParaRPr>
          </a:p>
        </p:txBody>
      </p:sp>
      <p:sp>
        <p:nvSpPr>
          <p:cNvPr id="137" name="TextBox 136">
            <a:extLst>
              <a:ext uri="{FF2B5EF4-FFF2-40B4-BE49-F238E27FC236}">
                <a16:creationId xmlns:a16="http://schemas.microsoft.com/office/drawing/2014/main" id="{B4B4BF51-C9D0-4AA8-BF57-D2F177C6374C}"/>
              </a:ext>
            </a:extLst>
          </p:cNvPr>
          <p:cNvSpPr txBox="1"/>
          <p:nvPr/>
        </p:nvSpPr>
        <p:spPr>
          <a:xfrm>
            <a:off x="657542" y="1894964"/>
            <a:ext cx="2943510" cy="664797"/>
          </a:xfrm>
          <a:prstGeom prst="rect">
            <a:avLst/>
          </a:prstGeom>
          <a:no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Code</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from anywhere</a:t>
            </a:r>
          </a:p>
        </p:txBody>
      </p:sp>
      <p:sp>
        <p:nvSpPr>
          <p:cNvPr id="143" name="TextBox 142">
            <a:extLst>
              <a:ext uri="{FF2B5EF4-FFF2-40B4-BE49-F238E27FC236}">
                <a16:creationId xmlns:a16="http://schemas.microsoft.com/office/drawing/2014/main" id="{7DCD97F3-AAC2-47FC-ABF9-E54B61B010F4}"/>
              </a:ext>
            </a:extLst>
          </p:cNvPr>
          <p:cNvSpPr txBox="1"/>
          <p:nvPr/>
        </p:nvSpPr>
        <p:spPr>
          <a:xfrm>
            <a:off x="4428807" y="1894964"/>
            <a:ext cx="2943510" cy="66479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Collaborate</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from anywhere</a:t>
            </a:r>
          </a:p>
        </p:txBody>
      </p:sp>
      <p:sp>
        <p:nvSpPr>
          <p:cNvPr id="142" name="TextBox 141">
            <a:extLst>
              <a:ext uri="{FF2B5EF4-FFF2-40B4-BE49-F238E27FC236}">
                <a16:creationId xmlns:a16="http://schemas.microsoft.com/office/drawing/2014/main" id="{D7E5832C-6AFC-406F-B079-6C5EEE3E0720}"/>
              </a:ext>
            </a:extLst>
          </p:cNvPr>
          <p:cNvSpPr txBox="1"/>
          <p:nvPr/>
        </p:nvSpPr>
        <p:spPr>
          <a:xfrm>
            <a:off x="8196580" y="1894964"/>
            <a:ext cx="2943510" cy="66479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50E6FF"/>
                </a:solidFill>
                <a:effectLst/>
                <a:uLnTx/>
                <a:uFillTx/>
                <a:latin typeface="Segoe UI Semibold"/>
                <a:ea typeface="+mn-ea"/>
                <a:cs typeface="Segoe UI" pitchFamily="34" charset="0"/>
              </a:rPr>
              <a:t>Ship</a:t>
            </a:r>
            <a:br>
              <a:rPr kumimoji="0" lang="en-US" sz="2400" b="0" i="0" u="none" strike="noStrike" kern="1200" cap="none" spc="0" normalizeH="0" baseline="0" noProof="0">
                <a:ln>
                  <a:noFill/>
                </a:ln>
                <a:solidFill>
                  <a:srgbClr val="FFFFFF"/>
                </a:solidFill>
                <a:effectLst/>
                <a:uLnTx/>
                <a:uFillTx/>
                <a:latin typeface="Segoe UI Semibold"/>
                <a:ea typeface="+mn-ea"/>
                <a:cs typeface="+mn-cs"/>
              </a:rPr>
            </a:br>
            <a:r>
              <a:rPr kumimoji="0" lang="en-US" sz="2400" b="0" i="0" u="none" strike="noStrike" kern="1200" cap="none" spc="0" normalizeH="0" baseline="0" noProof="0">
                <a:ln>
                  <a:noFill/>
                </a:ln>
                <a:solidFill>
                  <a:srgbClr val="FFFFFF"/>
                </a:solidFill>
                <a:effectLst/>
                <a:uLnTx/>
                <a:uFillTx/>
                <a:latin typeface="Segoe UI Semibold"/>
                <a:ea typeface="+mn-ea"/>
                <a:cs typeface="+mn-cs"/>
              </a:rPr>
              <a:t>from anywhere</a:t>
            </a:r>
          </a:p>
        </p:txBody>
      </p:sp>
      <p:sp>
        <p:nvSpPr>
          <p:cNvPr id="3" name="Rectangle 2">
            <a:extLst>
              <a:ext uri="{FF2B5EF4-FFF2-40B4-BE49-F238E27FC236}">
                <a16:creationId xmlns:a16="http://schemas.microsoft.com/office/drawing/2014/main" id="{AC00D4E3-38BD-404F-B8B6-03B7DAE5CC6F}"/>
              </a:ext>
            </a:extLst>
          </p:cNvPr>
          <p:cNvSpPr/>
          <p:nvPr/>
        </p:nvSpPr>
        <p:spPr>
          <a:xfrm>
            <a:off x="657542" y="5194835"/>
            <a:ext cx="3619226" cy="800219"/>
          </a:xfrm>
          <a:prstGeom prst="rect">
            <a:avLst/>
          </a:prstGeom>
        </p:spPr>
        <p:txBody>
          <a:bodyPr wrap="square" lIns="0" tIns="182880" rIns="0" bIns="0">
            <a:spAutoFit/>
          </a:bodyPr>
          <a:lstStyle/>
          <a:p>
            <a:pPr marL="0" marR="0" lvl="1" indent="0" algn="l" defTabSz="914367"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#1 Most popular developer tool</a:t>
            </a:r>
            <a:r>
              <a:rPr kumimoji="0" lang="en-US" sz="1600" b="0" i="0" u="none" strike="noStrike" kern="1200" cap="none" spc="0" normalizeH="0" baseline="30000" noProof="0">
                <a:ln>
                  <a:noFill/>
                </a:ln>
                <a:solidFill>
                  <a:srgbClr val="50E6FF"/>
                </a:solidFill>
                <a:effectLst/>
                <a:uLnTx/>
                <a:uFillTx/>
                <a:latin typeface="Segoe UI Semibold"/>
                <a:ea typeface="+mn-ea"/>
                <a:cs typeface="Segoe UI" panose="020B0502040204020203" pitchFamily="34" charset="0"/>
              </a:rPr>
              <a:t>1</a:t>
            </a:r>
          </a:p>
          <a:p>
            <a:pPr marL="0" lvl="1" defTabSz="914367" fontAlgn="base">
              <a:lnSpc>
                <a:spcPct val="90000"/>
              </a:lnSpc>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 25M+ Monthly Active Users</a:t>
            </a:r>
          </a:p>
          <a:p>
            <a:pPr marL="0" marR="0" lvl="1" indent="0" algn="l" defTabSz="914367" rtl="0" eaLnBrk="1" fontAlgn="base" latinLnBrk="0" hangingPunct="1">
              <a:lnSpc>
                <a:spcPct val="90000"/>
              </a:lnSpc>
              <a:spcBef>
                <a:spcPts val="0"/>
              </a:spcBef>
              <a:spcAft>
                <a:spcPts val="0"/>
              </a:spcAft>
              <a:buClrTx/>
              <a:buSzTx/>
              <a:buFontTx/>
              <a:buNone/>
              <a:tabLst/>
              <a:defRPr/>
            </a:pPr>
            <a:endParaRPr kumimoji="0" lang="en-US" sz="1600" b="0" i="0" u="none" strike="noStrike" kern="1200" cap="none" spc="0" normalizeH="0" baseline="30000" noProof="0">
              <a:ln>
                <a:noFill/>
              </a:ln>
              <a:solidFill>
                <a:srgbClr val="50E6FF"/>
              </a:solidFill>
              <a:effectLst/>
              <a:uLnTx/>
              <a:uFillTx/>
              <a:latin typeface="Segoe UI Semibold"/>
              <a:ea typeface="+mn-ea"/>
              <a:cs typeface="Segoe UI" panose="020B0502040204020203" pitchFamily="34" charset="0"/>
            </a:endParaRPr>
          </a:p>
        </p:txBody>
      </p:sp>
      <p:sp>
        <p:nvSpPr>
          <p:cNvPr id="4" name="Rectangle 3">
            <a:extLst>
              <a:ext uri="{FF2B5EF4-FFF2-40B4-BE49-F238E27FC236}">
                <a16:creationId xmlns:a16="http://schemas.microsoft.com/office/drawing/2014/main" id="{371707A2-01D6-42B7-8426-7652A90D076E}"/>
              </a:ext>
            </a:extLst>
          </p:cNvPr>
          <p:cNvSpPr/>
          <p:nvPr/>
        </p:nvSpPr>
        <p:spPr>
          <a:xfrm>
            <a:off x="8196580" y="5337290"/>
            <a:ext cx="3619226" cy="1087477"/>
          </a:xfrm>
          <a:prstGeom prst="rect">
            <a:avLst/>
          </a:prstGeom>
        </p:spPr>
        <p:txBody>
          <a:bodyPr wrap="square" lIns="0" tIns="18288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Leaders in developer platform</a:t>
            </a:r>
            <a:r>
              <a:rPr kumimoji="0" lang="en-US" sz="1600" b="0" i="0" u="none" strike="noStrike" kern="1200" cap="none" spc="0" normalizeH="0" baseline="30000" noProof="0">
                <a:ln>
                  <a:noFill/>
                </a:ln>
                <a:solidFill>
                  <a:srgbClr val="50E6FF"/>
                </a:solidFill>
                <a:effectLst/>
                <a:uLnTx/>
                <a:uFillTx/>
                <a:latin typeface="Segoe UI Semibold"/>
                <a:ea typeface="+mn-ea"/>
                <a:cs typeface="+mn-cs"/>
              </a:rPr>
              <a:t>2</a:t>
            </a:r>
          </a:p>
          <a:p>
            <a:pPr>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Leaders in low-code development platforms</a:t>
            </a:r>
            <a:r>
              <a:rPr lang="en-US" sz="1600" baseline="30000">
                <a:solidFill>
                  <a:srgbClr val="50E6FF"/>
                </a:solidFill>
                <a:latin typeface="Segoe UI Semibold"/>
              </a:rPr>
              <a:t>3</a:t>
            </a:r>
            <a:endParaRPr kumimoji="0" lang="en-US" sz="1600" b="0" i="0" u="none" strike="noStrike" kern="1200" cap="none" spc="0" normalizeH="0" baseline="30000" noProof="0">
              <a:ln>
                <a:noFill/>
              </a:ln>
              <a:solidFill>
                <a:srgbClr val="50E6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30000" noProof="0">
              <a:ln>
                <a:noFill/>
              </a:ln>
              <a:solidFill>
                <a:srgbClr val="50E6FF"/>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9C61D9FE-EB0D-4F94-8EF7-0B93677484C9}"/>
              </a:ext>
            </a:extLst>
          </p:cNvPr>
          <p:cNvSpPr txBox="1"/>
          <p:nvPr/>
        </p:nvSpPr>
        <p:spPr>
          <a:xfrm>
            <a:off x="657542" y="3053655"/>
            <a:ext cx="2871669" cy="664797"/>
          </a:xfrm>
          <a:prstGeom prst="rect">
            <a:avLst/>
          </a:prstGeom>
        </p:spPr>
        <p:txBody>
          <a:bodyPr vert="horz" wrap="square" lIns="0" tIns="0" rIns="0" bIns="0" numCol="1" spcCol="0" rtlCol="0" anchor="t" anchorCtr="0">
            <a:sp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access cloud-powered development environments from anywhere</a:t>
            </a:r>
          </a:p>
        </p:txBody>
      </p:sp>
      <p:cxnSp>
        <p:nvCxnSpPr>
          <p:cNvPr id="52" name="Straight Connector 51">
            <a:extLst>
              <a:ext uri="{FF2B5EF4-FFF2-40B4-BE49-F238E27FC236}">
                <a16:creationId xmlns:a16="http://schemas.microsoft.com/office/drawing/2014/main" id="{63BB3867-D718-43FD-BA69-D3C4C071E4F1}"/>
              </a:ext>
              <a:ext uri="{C183D7F6-B498-43B3-948B-1728B52AA6E4}">
                <adec:decorative xmlns:adec="http://schemas.microsoft.com/office/drawing/2017/decorative" val="1"/>
              </a:ext>
            </a:extLst>
          </p:cNvPr>
          <p:cNvCxnSpPr>
            <a:cxnSpLocks/>
          </p:cNvCxnSpPr>
          <p:nvPr/>
        </p:nvCxnSpPr>
        <p:spPr>
          <a:xfrm>
            <a:off x="657542" y="2827724"/>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B9CE0817-2148-4A52-9B7E-7689FF31E5B9}"/>
              </a:ext>
              <a:ext uri="{C183D7F6-B498-43B3-948B-1728B52AA6E4}">
                <adec:decorative xmlns:adec="http://schemas.microsoft.com/office/drawing/2017/decorative" val="1"/>
              </a:ext>
            </a:extLst>
          </p:cNvPr>
          <p:cNvCxnSpPr>
            <a:cxnSpLocks/>
          </p:cNvCxnSpPr>
          <p:nvPr/>
        </p:nvCxnSpPr>
        <p:spPr>
          <a:xfrm>
            <a:off x="4428807" y="2827724"/>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4" name="Straight Connector 53">
            <a:extLst>
              <a:ext uri="{FF2B5EF4-FFF2-40B4-BE49-F238E27FC236}">
                <a16:creationId xmlns:a16="http://schemas.microsoft.com/office/drawing/2014/main" id="{70489547-3A1A-4A51-9488-23B4BACD2D4C}"/>
              </a:ext>
              <a:ext uri="{C183D7F6-B498-43B3-948B-1728B52AA6E4}">
                <adec:decorative xmlns:adec="http://schemas.microsoft.com/office/drawing/2017/decorative" val="1"/>
              </a:ext>
            </a:extLst>
          </p:cNvPr>
          <p:cNvCxnSpPr>
            <a:cxnSpLocks/>
          </p:cNvCxnSpPr>
          <p:nvPr/>
        </p:nvCxnSpPr>
        <p:spPr>
          <a:xfrm>
            <a:off x="8196580" y="2827724"/>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5" name="TextBox 54">
            <a:extLst>
              <a:ext uri="{FF2B5EF4-FFF2-40B4-BE49-F238E27FC236}">
                <a16:creationId xmlns:a16="http://schemas.microsoft.com/office/drawing/2014/main" id="{49A29831-4A54-42A1-BAEB-F7E889157E7E}"/>
              </a:ext>
            </a:extLst>
          </p:cNvPr>
          <p:cNvSpPr txBox="1"/>
          <p:nvPr/>
        </p:nvSpPr>
        <p:spPr>
          <a:xfrm>
            <a:off x="4428807" y="3053654"/>
            <a:ext cx="2871669" cy="443198"/>
          </a:xfrm>
          <a:prstGeom prst="rect">
            <a:avLst/>
          </a:prstGeom>
        </p:spPr>
        <p:txBody>
          <a:bodyPr vert="horz" wrap="square" lIns="0" tIns="0" rIns="0" bIns="0" numCol="1" spcCol="0" rtlCol="0" anchor="t" anchorCtr="0">
            <a:sp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Collaborate seamlessly as a distributed development team</a:t>
            </a:r>
          </a:p>
        </p:txBody>
      </p:sp>
      <p:sp>
        <p:nvSpPr>
          <p:cNvPr id="56" name="TextBox 55">
            <a:extLst>
              <a:ext uri="{FF2B5EF4-FFF2-40B4-BE49-F238E27FC236}">
                <a16:creationId xmlns:a16="http://schemas.microsoft.com/office/drawing/2014/main" id="{B764770B-1BAD-4CAA-837B-5CF63395E7F6}"/>
              </a:ext>
            </a:extLst>
          </p:cNvPr>
          <p:cNvSpPr txBox="1"/>
          <p:nvPr/>
        </p:nvSpPr>
        <p:spPr>
          <a:xfrm>
            <a:off x="8196580" y="3053653"/>
            <a:ext cx="2871669" cy="664797"/>
          </a:xfrm>
          <a:prstGeom prst="rect">
            <a:avLst/>
          </a:prstGeom>
        </p:spPr>
        <p:txBody>
          <a:bodyPr vert="horz" wrap="square" lIns="0" tIns="0" rIns="0" bIns="0" numCol="1" spcCol="0" rtlCol="0" anchor="t" anchorCtr="0">
            <a:spAutoFit/>
          </a:bodyPr>
          <a:lstStyle>
            <a:defPPr>
              <a:defRPr lang="en-US"/>
            </a:defPPr>
            <a:lvl1pPr marR="0" indent="0" defTabSz="932742" fontAlgn="auto">
              <a:lnSpc>
                <a:spcPct val="100000"/>
              </a:lnSpc>
              <a:spcBef>
                <a:spcPts val="300"/>
              </a:spcBef>
              <a:spcAft>
                <a:spcPts val="0"/>
              </a:spcAft>
              <a:buClrTx/>
              <a:buSzPct val="90000"/>
              <a:buFont typeface="Wingdings" panose="05000000000000000000" pitchFamily="2" charset="2"/>
              <a:buNone/>
              <a:tabLst/>
              <a:defRPr sz="1600" spc="0" baseline="0">
                <a:gradFill>
                  <a:gsLst>
                    <a:gs pos="6316">
                      <a:schemeClr val="tx1"/>
                    </a:gs>
                    <a:gs pos="26316">
                      <a:schemeClr val="tx1"/>
                    </a:gs>
                  </a:gsLst>
                  <a:lin ang="16200000" scaled="1"/>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deploy, monitor, update, and remediate your apps from anywhere</a:t>
            </a:r>
          </a:p>
        </p:txBody>
      </p:sp>
      <p:cxnSp>
        <p:nvCxnSpPr>
          <p:cNvPr id="18" name="Straight Connector 17">
            <a:extLst>
              <a:ext uri="{FF2B5EF4-FFF2-40B4-BE49-F238E27FC236}">
                <a16:creationId xmlns:a16="http://schemas.microsoft.com/office/drawing/2014/main" id="{3E2BC15A-DE42-1A4A-873C-4867C90F7E5C}"/>
              </a:ext>
              <a:ext uri="{C183D7F6-B498-43B3-948B-1728B52AA6E4}">
                <adec:decorative xmlns:adec="http://schemas.microsoft.com/office/drawing/2017/decorative" val="1"/>
              </a:ext>
            </a:extLst>
          </p:cNvPr>
          <p:cNvCxnSpPr>
            <a:cxnSpLocks/>
          </p:cNvCxnSpPr>
          <p:nvPr/>
        </p:nvCxnSpPr>
        <p:spPr>
          <a:xfrm>
            <a:off x="657542" y="3940428"/>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E9B25FB7-4141-1644-A81D-399EF46F23F2}"/>
              </a:ext>
              <a:ext uri="{C183D7F6-B498-43B3-948B-1728B52AA6E4}">
                <adec:decorative xmlns:adec="http://schemas.microsoft.com/office/drawing/2017/decorative" val="1"/>
              </a:ext>
            </a:extLst>
          </p:cNvPr>
          <p:cNvCxnSpPr>
            <a:cxnSpLocks/>
          </p:cNvCxnSpPr>
          <p:nvPr/>
        </p:nvCxnSpPr>
        <p:spPr>
          <a:xfrm>
            <a:off x="4428807" y="3940428"/>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7CC00AD0-49F3-3747-B78B-FB2FA3D4CBEC}"/>
              </a:ext>
              <a:ext uri="{C183D7F6-B498-43B3-948B-1728B52AA6E4}">
                <adec:decorative xmlns:adec="http://schemas.microsoft.com/office/drawing/2017/decorative" val="1"/>
              </a:ext>
            </a:extLst>
          </p:cNvPr>
          <p:cNvCxnSpPr>
            <a:cxnSpLocks/>
          </p:cNvCxnSpPr>
          <p:nvPr/>
        </p:nvCxnSpPr>
        <p:spPr>
          <a:xfrm>
            <a:off x="8196580" y="3940428"/>
            <a:ext cx="2871669" cy="0"/>
          </a:xfrm>
          <a:prstGeom prst="line">
            <a:avLst/>
          </a:pr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35CF7420-F756-4A19-87B5-37CACF6CCEA4}"/>
              </a:ext>
            </a:extLst>
          </p:cNvPr>
          <p:cNvSpPr/>
          <p:nvPr/>
        </p:nvSpPr>
        <p:spPr>
          <a:xfrm>
            <a:off x="4405849" y="5337290"/>
            <a:ext cx="2866609" cy="406265"/>
          </a:xfrm>
          <a:prstGeom prst="rect">
            <a:avLst/>
          </a:prstGeom>
        </p:spPr>
        <p:txBody>
          <a:bodyPr wrap="square" lIns="0" tIns="182880" rIns="0" bIns="0" anchor="t">
            <a:spAutoFit/>
          </a:bodyPr>
          <a:lstStyle/>
          <a:p>
            <a:pPr marL="0" marR="0" lvl="1" indent="0" algn="ctr" defTabSz="914367" rtl="0" eaLnBrk="1" fontAlgn="base" latinLnBrk="0" hangingPunct="1">
              <a:lnSpc>
                <a:spcPct val="90000"/>
              </a:lnSpc>
              <a:spcBef>
                <a:spcPts val="0"/>
              </a:spcBef>
              <a:spcAft>
                <a:spcPts val="0"/>
              </a:spcAft>
              <a:buClrTx/>
              <a:buSzTx/>
              <a:buFontTx/>
              <a:buNone/>
              <a:tabLst/>
              <a:defRPr/>
            </a:pPr>
            <a:r>
              <a:rPr lang="en-US" sz="1600">
                <a:solidFill>
                  <a:srgbClr val="50E6FF"/>
                </a:solidFill>
                <a:latin typeface="Segoe UI Semibold"/>
                <a:cs typeface="Segoe UI"/>
              </a:rPr>
              <a:t>65</a:t>
            </a:r>
            <a:r>
              <a:rPr kumimoji="0" lang="en-US" sz="1600" b="0" i="0" u="none" strike="noStrike" kern="1200" cap="none" spc="0" normalizeH="0" baseline="0" noProof="0">
                <a:ln>
                  <a:noFill/>
                </a:ln>
                <a:solidFill>
                  <a:srgbClr val="50E6FF"/>
                </a:solidFill>
                <a:effectLst/>
                <a:uLnTx/>
                <a:uFillTx/>
                <a:latin typeface="Segoe UI Semibold"/>
                <a:ea typeface="+mn-ea"/>
                <a:cs typeface="Segoe UI"/>
              </a:rPr>
              <a:t>M+</a:t>
            </a: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 </a:t>
            </a:r>
            <a:r>
              <a:rPr kumimoji="0" lang="en-US" sz="1600" b="0" i="0" u="none" strike="noStrike" kern="1200" cap="none" spc="0" normalizeH="0" baseline="0" noProof="0">
                <a:ln>
                  <a:noFill/>
                </a:ln>
                <a:solidFill>
                  <a:srgbClr val="50E6FF"/>
                </a:solidFill>
                <a:effectLst/>
                <a:uLnTx/>
                <a:uFillTx/>
                <a:latin typeface="Segoe UI Semibold"/>
                <a:ea typeface="+mn-ea"/>
                <a:cs typeface="Segoe UI"/>
              </a:rPr>
              <a:t>Developers</a:t>
            </a:r>
            <a:endParaRPr kumimoji="0" lang="en-US" sz="1600" b="0" i="0" u="none" strike="noStrike" kern="1200" cap="none" spc="0" normalizeH="0" baseline="30000" noProof="0">
              <a:ln>
                <a:noFill/>
              </a:ln>
              <a:solidFill>
                <a:srgbClr val="50E6FF"/>
              </a:solidFill>
              <a:effectLst/>
              <a:uLnTx/>
              <a:uFillTx/>
              <a:latin typeface="Segoe UI Semibold"/>
              <a:ea typeface="+mn-ea"/>
              <a:cs typeface="Segoe UI" panose="020B0502040204020203" pitchFamily="34" charset="0"/>
            </a:endParaRPr>
          </a:p>
        </p:txBody>
      </p:sp>
      <p:pic>
        <p:nvPicPr>
          <p:cNvPr id="1026" name="Picture 2" descr="Visual Studio logos, vertical">
            <a:extLst>
              <a:ext uri="{FF2B5EF4-FFF2-40B4-BE49-F238E27FC236}">
                <a16:creationId xmlns:a16="http://schemas.microsoft.com/office/drawing/2014/main" id="{F0255553-B36B-4803-AE43-4A94F10E9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11" y="3990027"/>
            <a:ext cx="2334658" cy="10683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FE61AA-CB59-4884-A658-F337742EAAFF}"/>
              </a:ext>
              <a:ext uri="{C183D7F6-B498-43B3-948B-1728B52AA6E4}">
                <adec:decorative xmlns:adec="http://schemas.microsoft.com/office/drawing/2017/decorative" val="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095306" y="4207524"/>
            <a:ext cx="1499868" cy="606468"/>
          </a:xfrm>
          <a:prstGeom prst="rect">
            <a:avLst/>
          </a:prstGeom>
        </p:spPr>
      </p:pic>
      <p:sp>
        <p:nvSpPr>
          <p:cNvPr id="24" name="Title 15">
            <a:extLst>
              <a:ext uri="{FF2B5EF4-FFF2-40B4-BE49-F238E27FC236}">
                <a16:creationId xmlns:a16="http://schemas.microsoft.com/office/drawing/2014/main" id="{A8EF93A4-4414-4F00-8ABF-024F37DC6B2F}"/>
              </a:ext>
            </a:extLst>
          </p:cNvPr>
          <p:cNvSpPr txBox="1">
            <a:spLocks/>
          </p:cNvSpPr>
          <p:nvPr/>
        </p:nvSpPr>
        <p:spPr>
          <a:xfrm>
            <a:off x="586740" y="915194"/>
            <a:ext cx="11018520" cy="553998"/>
          </a:xfrm>
          <a:prstGeom prst="rect">
            <a:avLst/>
          </a:prstGeom>
        </p:spPr>
        <p:txBody>
          <a:bodyPr vert="horz" wrap="squar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End-to-End solution for a modern software development experience</a:t>
            </a:r>
            <a:endParaRPr kumimoji="0" lang="en-US" sz="2400" b="0" i="0" u="none" strike="noStrike" kern="1200" cap="none" spc="-50" normalizeH="0" baseline="0" noProof="0">
              <a:ln w="3175">
                <a:noFill/>
              </a:ln>
              <a:solidFill>
                <a:srgbClr val="FFFFFF"/>
              </a:solidFill>
              <a:effectLst/>
              <a:highlight>
                <a:srgbClr val="FFFF00"/>
              </a:highlight>
              <a:uLnTx/>
              <a:uFillTx/>
              <a:latin typeface="Segoe UI Semibold"/>
              <a:ea typeface="+mn-ea"/>
              <a:cs typeface="Segoe UI" pitchFamily="34" charset="0"/>
            </a:endParaRPr>
          </a:p>
        </p:txBody>
      </p:sp>
      <p:pic>
        <p:nvPicPr>
          <p:cNvPr id="25" name="Picture 2" descr="Kubernetes">
            <a:extLst>
              <a:ext uri="{FF2B5EF4-FFF2-40B4-BE49-F238E27FC236}">
                <a16:creationId xmlns:a16="http://schemas.microsoft.com/office/drawing/2014/main" id="{215BC059-0D79-4378-AB7D-DBE2CD8EC585}"/>
              </a:ext>
            </a:extLst>
          </p:cNvPr>
          <p:cNvPicPr>
            <a:picLocks noChangeAspect="1" noChangeArrowheads="1"/>
          </p:cNvPicPr>
          <p:nvPr/>
        </p:nvPicPr>
        <p:blipFill rotWithShape="1">
          <a:blip r:embed="rId6">
            <a:duotone>
              <a:prstClr val="black"/>
              <a:schemeClr val="tx1">
                <a:tint val="45000"/>
                <a:satMod val="400000"/>
              </a:schemeClr>
            </a:duotone>
            <a:extLst>
              <a:ext uri="{28A0092B-C50C-407E-A947-70E740481C1C}">
                <a14:useLocalDpi xmlns:a14="http://schemas.microsoft.com/office/drawing/2010/main" val="0"/>
              </a:ext>
            </a:extLst>
          </a:blip>
          <a:srcRect r="76474" b="-8696"/>
          <a:stretch/>
        </p:blipFill>
        <p:spPr bwMode="auto">
          <a:xfrm>
            <a:off x="8227287" y="4049238"/>
            <a:ext cx="552253" cy="5511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Upcoming Talks - Azure App Service - Stiller on Software">
            <a:extLst>
              <a:ext uri="{FF2B5EF4-FFF2-40B4-BE49-F238E27FC236}">
                <a16:creationId xmlns:a16="http://schemas.microsoft.com/office/drawing/2014/main" id="{DCD5E894-B39A-4F1B-9B49-1CD720F79C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9547" y="4850296"/>
            <a:ext cx="552253" cy="55225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ring Cloud Reviews 2020: Details, Pricing, &amp; Features | G2">
            <a:extLst>
              <a:ext uri="{FF2B5EF4-FFF2-40B4-BE49-F238E27FC236}">
                <a16:creationId xmlns:a16="http://schemas.microsoft.com/office/drawing/2014/main" id="{C33A2B73-741A-4A6F-B785-4AB17662D792}"/>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443418" y="4582586"/>
            <a:ext cx="2071761" cy="108767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See the source image">
            <a:extLst>
              <a:ext uri="{FF2B5EF4-FFF2-40B4-BE49-F238E27FC236}">
                <a16:creationId xmlns:a16="http://schemas.microsoft.com/office/drawing/2014/main" id="{DDC46B9A-B037-4345-A01F-ADE8B9D562FF}"/>
              </a:ext>
            </a:extLst>
          </p:cNvPr>
          <p:cNvPicPr>
            <a:picLocks noChangeAspect="1" noChangeArrowheads="1"/>
          </p:cNvPicPr>
          <p:nvPr/>
        </p:nvPicPr>
        <p:blipFill>
          <a:blip r:embed="rId9" cstate="hqprint">
            <a:biLevel thresh="25000"/>
            <a:extLst>
              <a:ext uri="{28A0092B-C50C-407E-A947-70E740481C1C}">
                <a14:useLocalDpi xmlns:a14="http://schemas.microsoft.com/office/drawing/2010/main"/>
              </a:ext>
            </a:extLst>
          </a:blip>
          <a:srcRect/>
          <a:stretch>
            <a:fillRect/>
          </a:stretch>
        </p:blipFill>
        <p:spPr bwMode="auto">
          <a:xfrm>
            <a:off x="8662791" y="3827259"/>
            <a:ext cx="2871667" cy="9497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25C86C-F100-4D0F-AC6E-B99AF44ACA7F}"/>
              </a:ext>
            </a:extLst>
          </p:cNvPr>
          <p:cNvSpPr txBox="1"/>
          <p:nvPr/>
        </p:nvSpPr>
        <p:spPr>
          <a:xfrm>
            <a:off x="159352" y="6244693"/>
            <a:ext cx="3441700" cy="73096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1: Stack Overflow: Stack Overflow Developer Survey, 2019</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rPr>
              <a:t>2: Forrester: Forrester Wave for Public Cloud Development and Infrastructure Platforms, and, Public Cloud Development Platforms, Q1 2020</a:t>
            </a:r>
          </a:p>
          <a:p>
            <a:pPr>
              <a:spcBef>
                <a:spcPts val="300"/>
              </a:spcBef>
              <a:defRPr/>
            </a:pPr>
            <a:r>
              <a:rPr kumimoji="0" lang="en-US" sz="800" b="0" i="0" u="none" strike="noStrike" kern="1200" cap="none" spc="0" normalizeH="0" baseline="0" noProof="0">
                <a:ln>
                  <a:noFill/>
                </a:ln>
                <a:solidFill>
                  <a:srgbClr val="E6E6E6">
                    <a:lumMod val="50000"/>
                  </a:srgbClr>
                </a:solidFill>
                <a:effectLst/>
                <a:uLnTx/>
                <a:uFillTx/>
                <a:latin typeface="Segoe UI"/>
                <a:ea typeface="Times New Roman" panose="02020603050405020304" pitchFamily="18" charset="0"/>
                <a:cs typeface="+mn-cs"/>
              </a:rPr>
              <a:t>3. Forrester Wave for Low-Code Development Platforms, 2019</a:t>
            </a:r>
          </a:p>
          <a:p>
            <a:pPr marL="0" marR="0" lvl="0" indent="0" algn="l" defTabSz="914400" rtl="0" eaLnBrk="1" fontAlgn="auto" latinLnBrk="0" hangingPunct="1">
              <a:lnSpc>
                <a:spcPct val="100000"/>
              </a:lnSpc>
              <a:spcBef>
                <a:spcPts val="300"/>
              </a:spcBef>
              <a:spcAft>
                <a:spcPts val="0"/>
              </a:spcAft>
              <a:buClrTx/>
              <a:buSzTx/>
              <a:buFontTx/>
              <a:buNone/>
              <a:tabLst/>
              <a:defRPr/>
            </a:pPr>
            <a:endParaRPr kumimoji="0" lang="en-US" sz="800" b="0" i="0" u="none" strike="noStrike" kern="1200" cap="none" spc="0" normalizeH="0" baseline="0" noProof="0">
              <a:ln>
                <a:noFill/>
              </a:ln>
              <a:solidFill>
                <a:srgbClr val="000000">
                  <a:lumMod val="50000"/>
                  <a:lumOff val="50000"/>
                </a:srgbClr>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09DA84D-6CF9-43B1-9EF1-DD4FDE668E3E}"/>
              </a:ext>
            </a:extLst>
          </p:cNvPr>
          <p:cNvSpPr txBox="1"/>
          <p:nvPr/>
        </p:nvSpPr>
        <p:spPr>
          <a:xfrm>
            <a:off x="9245751" y="4624205"/>
            <a:ext cx="1064459" cy="221599"/>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a:lnSpc>
                <a:spcPct val="90000"/>
              </a:lnSpc>
              <a:defRPr sz="3200" spc="-30">
                <a:gradFill>
                  <a:gsLst>
                    <a:gs pos="2917">
                      <a:schemeClr val="tx1"/>
                    </a:gs>
                    <a:gs pos="30000">
                      <a:schemeClr val="tx1"/>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600" b="0" i="0" u="none" strike="noStrike" kern="0" cap="none" spc="-30" normalizeH="0" baseline="0" noProof="0">
                <a:ln>
                  <a:noFill/>
                </a:ln>
                <a:gradFill>
                  <a:gsLst>
                    <a:gs pos="0">
                      <a:srgbClr val="FFFFFF"/>
                    </a:gs>
                    <a:gs pos="100000">
                      <a:srgbClr val="FFFFFF"/>
                    </a:gs>
                  </a:gsLst>
                  <a:lin ang="5400000" scaled="0"/>
                </a:gradFill>
                <a:effectLst/>
                <a:uLnTx/>
                <a:uFillTx/>
                <a:latin typeface="Segoe UI Semibold"/>
                <a:ea typeface="+mn-ea"/>
                <a:cs typeface="+mn-cs"/>
              </a:rPr>
              <a:t>Power Apps</a:t>
            </a:r>
          </a:p>
        </p:txBody>
      </p:sp>
      <p:pic>
        <p:nvPicPr>
          <p:cNvPr id="8" name="Picture 7" descr="Shape&#10;&#10;Description automatically generated">
            <a:extLst>
              <a:ext uri="{FF2B5EF4-FFF2-40B4-BE49-F238E27FC236}">
                <a16:creationId xmlns:a16="http://schemas.microsoft.com/office/drawing/2014/main" id="{8B96605A-599D-4838-9C98-75A22D7129F1}"/>
              </a:ext>
            </a:extLst>
          </p:cNvPr>
          <p:cNvPicPr>
            <a:picLocks noChangeAspect="1"/>
          </p:cNvPicPr>
          <p:nvPr/>
        </p:nvPicPr>
        <p:blipFill>
          <a:blip r:embed="rId10"/>
          <a:stretch>
            <a:fillRect/>
          </a:stretch>
        </p:blipFill>
        <p:spPr>
          <a:xfrm>
            <a:off x="8805731" y="4566078"/>
            <a:ext cx="340928" cy="340928"/>
          </a:xfrm>
          <a:prstGeom prst="rect">
            <a:avLst/>
          </a:prstGeom>
        </p:spPr>
      </p:pic>
    </p:spTree>
    <p:extLst>
      <p:ext uri="{BB962C8B-B14F-4D97-AF65-F5344CB8AC3E}">
        <p14:creationId xmlns:p14="http://schemas.microsoft.com/office/powerpoint/2010/main" val="292588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5C30-B024-4C1E-8117-242F523E6058}"/>
              </a:ext>
            </a:extLst>
          </p:cNvPr>
          <p:cNvSpPr>
            <a:spLocks noGrp="1"/>
          </p:cNvSpPr>
          <p:nvPr>
            <p:ph type="title"/>
          </p:nvPr>
        </p:nvSpPr>
        <p:spPr>
          <a:xfrm>
            <a:off x="588263" y="2425541"/>
            <a:ext cx="4167887" cy="1107996"/>
          </a:xfrm>
        </p:spPr>
        <p:txBody>
          <a:bodyPr/>
          <a:lstStyle/>
          <a:p>
            <a:r>
              <a:rPr lang="en-US"/>
              <a:t>Azure </a:t>
            </a:r>
            <a:r>
              <a:rPr lang="en-US">
                <a:solidFill>
                  <a:srgbClr val="4CB1FF"/>
                </a:solidFill>
              </a:rPr>
              <a:t>App Services </a:t>
            </a:r>
            <a:r>
              <a:rPr lang="en-US"/>
              <a:t>&amp; App Service Plan</a:t>
            </a:r>
          </a:p>
        </p:txBody>
      </p:sp>
    </p:spTree>
    <p:extLst>
      <p:ext uri="{BB962C8B-B14F-4D97-AF65-F5344CB8AC3E}">
        <p14:creationId xmlns:p14="http://schemas.microsoft.com/office/powerpoint/2010/main" val="338084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F5FE-C4E1-4090-A9A7-5F6FFD2B0460}"/>
              </a:ext>
            </a:extLst>
          </p:cNvPr>
          <p:cNvSpPr>
            <a:spLocks noGrp="1"/>
          </p:cNvSpPr>
          <p:nvPr>
            <p:ph type="title"/>
          </p:nvPr>
        </p:nvSpPr>
        <p:spPr/>
        <p:txBody>
          <a:bodyPr/>
          <a:lstStyle/>
          <a:p>
            <a:r>
              <a:rPr lang="en-US"/>
              <a:t>Azure App Services</a:t>
            </a:r>
          </a:p>
        </p:txBody>
      </p:sp>
      <p:sp>
        <p:nvSpPr>
          <p:cNvPr id="4" name="Text Placeholder 3">
            <a:extLst>
              <a:ext uri="{FF2B5EF4-FFF2-40B4-BE49-F238E27FC236}">
                <a16:creationId xmlns:a16="http://schemas.microsoft.com/office/drawing/2014/main" id="{057187E3-5E69-4D26-B55A-84B72A676819}"/>
              </a:ext>
            </a:extLst>
          </p:cNvPr>
          <p:cNvSpPr>
            <a:spLocks noGrp="1"/>
          </p:cNvSpPr>
          <p:nvPr>
            <p:ph type="body" sz="quarter" idx="14"/>
          </p:nvPr>
        </p:nvSpPr>
        <p:spPr>
          <a:xfrm>
            <a:off x="455996" y="1773420"/>
            <a:ext cx="4822951" cy="2625655"/>
          </a:xfrm>
        </p:spPr>
        <p:txBody>
          <a:bodyPr/>
          <a:lstStyle/>
          <a:p>
            <a:pPr defTabSz="914192">
              <a:defRPr/>
            </a:pPr>
            <a:r>
              <a:rPr lang="en-US" sz="2000"/>
              <a:t>A cloud app platform for delivering modern enterprise apps across cloud and mobile devices.  </a:t>
            </a:r>
          </a:p>
          <a:p>
            <a:pPr defTabSz="914192">
              <a:defRPr/>
            </a:pPr>
            <a:endParaRPr lang="en-US" sz="2000"/>
          </a:p>
          <a:p>
            <a:pPr defTabSz="914192">
              <a:defRPr/>
            </a:pPr>
            <a:r>
              <a:rPr lang="en-US" sz="2000"/>
              <a:t>An integrated offering that delivers features and capabilities from a number of existing Azure services</a:t>
            </a:r>
          </a:p>
          <a:p>
            <a:endParaRPr lang="en-US"/>
          </a:p>
        </p:txBody>
      </p:sp>
      <p:sp>
        <p:nvSpPr>
          <p:cNvPr id="11" name="Oval 10">
            <a:extLst>
              <a:ext uri="{FF2B5EF4-FFF2-40B4-BE49-F238E27FC236}">
                <a16:creationId xmlns:a16="http://schemas.microsoft.com/office/drawing/2014/main" id="{663B255C-E249-4DF5-A147-1E7DA8DF9EC8}"/>
              </a:ext>
            </a:extLst>
          </p:cNvPr>
          <p:cNvSpPr/>
          <p:nvPr/>
        </p:nvSpPr>
        <p:spPr bwMode="auto">
          <a:xfrm>
            <a:off x="2632922" y="4710597"/>
            <a:ext cx="1170238" cy="1119510"/>
          </a:xfrm>
          <a:prstGeom prst="ellipse">
            <a:avLst/>
          </a:prstGeom>
          <a:solidFill>
            <a:srgbClr val="00ABEB">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6F96C616-97C8-4C3F-8648-DF9645FE6D6A}"/>
              </a:ext>
            </a:extLst>
          </p:cNvPr>
          <p:cNvSpPr txBox="1">
            <a:spLocks/>
          </p:cNvSpPr>
          <p:nvPr/>
        </p:nvSpPr>
        <p:spPr>
          <a:xfrm>
            <a:off x="2453060" y="4904139"/>
            <a:ext cx="1529965" cy="747474"/>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Fully </a:t>
            </a:r>
            <a:br>
              <a:rPr lang="en-US" sz="1345">
                <a:solidFill>
                  <a:srgbClr val="FFFFFF"/>
                </a:solidFill>
                <a:latin typeface="Segoe UI"/>
              </a:rPr>
            </a:br>
            <a:r>
              <a:rPr lang="en-US" sz="1345">
                <a:solidFill>
                  <a:srgbClr val="FFFFFF"/>
                </a:solidFill>
                <a:latin typeface="Segoe UI"/>
              </a:rPr>
              <a:t>Managed Platform </a:t>
            </a:r>
          </a:p>
        </p:txBody>
      </p:sp>
      <p:sp>
        <p:nvSpPr>
          <p:cNvPr id="15" name="Oval 14">
            <a:extLst>
              <a:ext uri="{FF2B5EF4-FFF2-40B4-BE49-F238E27FC236}">
                <a16:creationId xmlns:a16="http://schemas.microsoft.com/office/drawing/2014/main" id="{0584A633-C21C-417D-8568-AB320D641D71}"/>
              </a:ext>
            </a:extLst>
          </p:cNvPr>
          <p:cNvSpPr/>
          <p:nvPr/>
        </p:nvSpPr>
        <p:spPr bwMode="auto">
          <a:xfrm>
            <a:off x="4867193" y="4710597"/>
            <a:ext cx="1170238" cy="1119510"/>
          </a:xfrm>
          <a:prstGeom prst="ellipse">
            <a:avLst/>
          </a:prstGeom>
          <a:solidFill>
            <a:srgbClr val="00ABEB">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 Placeholder 12">
            <a:extLst>
              <a:ext uri="{FF2B5EF4-FFF2-40B4-BE49-F238E27FC236}">
                <a16:creationId xmlns:a16="http://schemas.microsoft.com/office/drawing/2014/main" id="{5058B2B9-8D7C-4D8D-A480-7E14324B9497}"/>
              </a:ext>
            </a:extLst>
          </p:cNvPr>
          <p:cNvSpPr txBox="1">
            <a:spLocks/>
          </p:cNvSpPr>
          <p:nvPr/>
        </p:nvSpPr>
        <p:spPr>
          <a:xfrm>
            <a:off x="4687329" y="4904139"/>
            <a:ext cx="1529965" cy="747474"/>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High Productivity Development </a:t>
            </a:r>
          </a:p>
        </p:txBody>
      </p:sp>
      <p:sp>
        <p:nvSpPr>
          <p:cNvPr id="23" name="Oval 22">
            <a:extLst>
              <a:ext uri="{FF2B5EF4-FFF2-40B4-BE49-F238E27FC236}">
                <a16:creationId xmlns:a16="http://schemas.microsoft.com/office/drawing/2014/main" id="{B3578D90-8D67-43F1-B48A-C04F8615DD83}"/>
              </a:ext>
            </a:extLst>
          </p:cNvPr>
          <p:cNvSpPr/>
          <p:nvPr/>
        </p:nvSpPr>
        <p:spPr bwMode="auto">
          <a:xfrm>
            <a:off x="435822" y="4723297"/>
            <a:ext cx="1170238" cy="1119510"/>
          </a:xfrm>
          <a:prstGeom prst="ellipse">
            <a:avLst/>
          </a:prstGeom>
          <a:solidFill>
            <a:srgbClr val="00ABEB">
              <a:alpha val="78000"/>
            </a:srgbClr>
          </a:solidFill>
          <a:ln w="25400" cap="flat" cmpd="sng" algn="ctr">
            <a:solidFill>
              <a:srgbClr val="FFFFFF"/>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384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4314394-CFB6-4E3F-83E7-CB4731DE81F5}"/>
              </a:ext>
            </a:extLst>
          </p:cNvPr>
          <p:cNvSpPr txBox="1">
            <a:spLocks/>
          </p:cNvSpPr>
          <p:nvPr/>
        </p:nvSpPr>
        <p:spPr>
          <a:xfrm>
            <a:off x="453006" y="5002907"/>
            <a:ext cx="1170238" cy="549938"/>
          </a:xfrm>
          <a:prstGeom prst="rect">
            <a:avLst/>
          </a:prstGeom>
          <a:noFill/>
          <a:ln>
            <a:noFill/>
          </a:ln>
        </p:spPr>
        <p:txBody>
          <a:bodyPr vert="horz" wrap="square" lIns="140548" tIns="87842" rIns="140548" bIns="87842"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091">
              <a:buNone/>
            </a:pPr>
            <a:r>
              <a:rPr lang="en-US" sz="1345">
                <a:solidFill>
                  <a:srgbClr val="FFFFFF"/>
                </a:solidFill>
                <a:latin typeface="Segoe UI"/>
              </a:rPr>
              <a:t>Enterprise Grade Apps</a:t>
            </a:r>
          </a:p>
        </p:txBody>
      </p:sp>
      <p:grpSp>
        <p:nvGrpSpPr>
          <p:cNvPr id="26" name="Group 25">
            <a:extLst>
              <a:ext uri="{FF2B5EF4-FFF2-40B4-BE49-F238E27FC236}">
                <a16:creationId xmlns:a16="http://schemas.microsoft.com/office/drawing/2014/main" id="{9B92BD24-6A81-431C-BBD7-7268B1D99D82}"/>
              </a:ext>
            </a:extLst>
          </p:cNvPr>
          <p:cNvGrpSpPr/>
          <p:nvPr/>
        </p:nvGrpSpPr>
        <p:grpSpPr>
          <a:xfrm>
            <a:off x="7510578" y="1042686"/>
            <a:ext cx="3685604" cy="3680611"/>
            <a:chOff x="497252" y="2269518"/>
            <a:chExt cx="3759508" cy="3754415"/>
          </a:xfrm>
        </p:grpSpPr>
        <p:sp>
          <p:nvSpPr>
            <p:cNvPr id="27" name="Rectangle: Rounded Corners 26">
              <a:extLst>
                <a:ext uri="{FF2B5EF4-FFF2-40B4-BE49-F238E27FC236}">
                  <a16:creationId xmlns:a16="http://schemas.microsoft.com/office/drawing/2014/main" id="{4D2A910E-212E-475C-8F1C-BC65B5EF553E}"/>
                </a:ext>
              </a:extLst>
            </p:cNvPr>
            <p:cNvSpPr/>
            <p:nvPr/>
          </p:nvSpPr>
          <p:spPr bwMode="auto">
            <a:xfrm>
              <a:off x="497252" y="2269518"/>
              <a:ext cx="3759508" cy="3754415"/>
            </a:xfrm>
            <a:prstGeom prst="roundRect">
              <a:avLst>
                <a:gd name="adj" fmla="val 7884"/>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latin typeface="Segoe UI Semilight"/>
              </a:endParaRPr>
            </a:p>
          </p:txBody>
        </p:sp>
        <p:grpSp>
          <p:nvGrpSpPr>
            <p:cNvPr id="28" name="Group 27">
              <a:extLst>
                <a:ext uri="{FF2B5EF4-FFF2-40B4-BE49-F238E27FC236}">
                  <a16:creationId xmlns:a16="http://schemas.microsoft.com/office/drawing/2014/main" id="{0CCCC37E-7B17-4D16-9408-4A3F95A81125}"/>
                </a:ext>
              </a:extLst>
            </p:cNvPr>
            <p:cNvGrpSpPr/>
            <p:nvPr/>
          </p:nvGrpSpPr>
          <p:grpSpPr>
            <a:xfrm>
              <a:off x="706190" y="2487915"/>
              <a:ext cx="3341632" cy="3326412"/>
              <a:chOff x="827088" y="-3463925"/>
              <a:chExt cx="3833812" cy="3816350"/>
            </a:xfrm>
          </p:grpSpPr>
          <p:sp>
            <p:nvSpPr>
              <p:cNvPr id="29" name="Freeform 5">
                <a:extLst>
                  <a:ext uri="{FF2B5EF4-FFF2-40B4-BE49-F238E27FC236}">
                    <a16:creationId xmlns:a16="http://schemas.microsoft.com/office/drawing/2014/main" id="{21645176-3753-4705-BB9C-1A2373223245}"/>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8D7"/>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0" name="Freeform 6">
                <a:extLst>
                  <a:ext uri="{FF2B5EF4-FFF2-40B4-BE49-F238E27FC236}">
                    <a16:creationId xmlns:a16="http://schemas.microsoft.com/office/drawing/2014/main" id="{9F3CD8FB-9BD8-44EA-BF3C-3A32170F28FA}"/>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8D7"/>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1" name="Freeform 7">
                <a:extLst>
                  <a:ext uri="{FF2B5EF4-FFF2-40B4-BE49-F238E27FC236}">
                    <a16:creationId xmlns:a16="http://schemas.microsoft.com/office/drawing/2014/main" id="{5C5EA449-DD43-4B4F-82A5-47078DA74BBF}"/>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8D7"/>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2" name="Freeform 8">
                <a:extLst>
                  <a:ext uri="{FF2B5EF4-FFF2-40B4-BE49-F238E27FC236}">
                    <a16:creationId xmlns:a16="http://schemas.microsoft.com/office/drawing/2014/main" id="{3DCE9164-B07A-4407-9476-0BDAE93EFF32}"/>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8D7"/>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3" name="Freeform 9">
                <a:extLst>
                  <a:ext uri="{FF2B5EF4-FFF2-40B4-BE49-F238E27FC236}">
                    <a16:creationId xmlns:a16="http://schemas.microsoft.com/office/drawing/2014/main" id="{48CBEDD3-FE3F-4398-8B4A-9840CBB5841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4" name="Freeform 10">
                <a:extLst>
                  <a:ext uri="{FF2B5EF4-FFF2-40B4-BE49-F238E27FC236}">
                    <a16:creationId xmlns:a16="http://schemas.microsoft.com/office/drawing/2014/main" id="{034EEDAE-9A76-4957-B53F-91AF72A61796}"/>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5" name="Freeform 11">
                <a:extLst>
                  <a:ext uri="{FF2B5EF4-FFF2-40B4-BE49-F238E27FC236}">
                    <a16:creationId xmlns:a16="http://schemas.microsoft.com/office/drawing/2014/main" id="{0881EB0F-A627-413B-A470-D1AFE798E005}"/>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sp>
            <p:nvSpPr>
              <p:cNvPr id="36" name="Freeform 12">
                <a:extLst>
                  <a:ext uri="{FF2B5EF4-FFF2-40B4-BE49-F238E27FC236}">
                    <a16:creationId xmlns:a16="http://schemas.microsoft.com/office/drawing/2014/main" id="{C2F11E04-73A8-40B3-B57D-0379A0319A95}"/>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p14="http://schemas.microsoft.com/office/powerpoint/2010/main" xmlns:mc="http://schemas.openxmlformats.org/markup-compatibility/2006"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FFFFFF"/>
                  </a:solidFill>
                  <a:latin typeface="Segoe UI Light" charset="0"/>
                </a:endParaRPr>
              </a:p>
            </p:txBody>
          </p:sp>
        </p:grpSp>
      </p:grpSp>
    </p:spTree>
    <p:extLst>
      <p:ext uri="{BB962C8B-B14F-4D97-AF65-F5344CB8AC3E}">
        <p14:creationId xmlns:p14="http://schemas.microsoft.com/office/powerpoint/2010/main" val="35558232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a:extLst>
              <a:ext uri="{FF2B5EF4-FFF2-40B4-BE49-F238E27FC236}">
                <a16:creationId xmlns:a16="http://schemas.microsoft.com/office/drawing/2014/main" id="{EAA822C9-99DA-4466-B687-D2DA3947930C}"/>
              </a:ext>
            </a:extLst>
          </p:cNvPr>
          <p:cNvSpPr/>
          <p:nvPr/>
        </p:nvSpPr>
        <p:spPr bwMode="auto">
          <a:xfrm>
            <a:off x="7739925" y="1611163"/>
            <a:ext cx="2938409" cy="3997093"/>
          </a:xfrm>
          <a:prstGeom prst="rect">
            <a:avLst/>
          </a:prstGeom>
          <a:solidFill>
            <a:srgbClr val="FFFFFF"/>
          </a:solidFill>
          <a:ln w="28575" cap="flat" cmpd="sng" algn="ctr">
            <a:solidFill>
              <a:srgbClr val="92D050"/>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defTabSz="89575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2F2F2F"/>
                </a:solidFill>
                <a:effectLst/>
                <a:uLnTx/>
                <a:uFillTx/>
                <a:latin typeface="Segoe UI Semilight"/>
                <a:ea typeface="+mn-ea"/>
                <a:cs typeface="+mn-cs"/>
              </a:rPr>
              <a:t>  App Service Plan: Dev/Test</a:t>
            </a:r>
          </a:p>
        </p:txBody>
      </p:sp>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108683"/>
            <a:ext cx="8485871" cy="57616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App Service Basics</a:t>
            </a:r>
          </a:p>
        </p:txBody>
      </p:sp>
      <p:sp>
        <p:nvSpPr>
          <p:cNvPr id="357" name="Freeform: Shape 15"/>
          <p:cNvSpPr/>
          <p:nvPr/>
        </p:nvSpPr>
        <p:spPr bwMode="auto">
          <a:xfrm>
            <a:off x="4104274" y="3116634"/>
            <a:ext cx="1801113" cy="1073249"/>
          </a:xfrm>
          <a:custGeom>
            <a:avLst/>
            <a:gdLst>
              <a:gd name="connsiteX0" fmla="*/ 921462 w 2666999"/>
              <a:gd name="connsiteY0" fmla="*/ 0 h 1537922"/>
              <a:gd name="connsiteX1" fmla="*/ 1360789 w 2666999"/>
              <a:gd name="connsiteY1" fmla="*/ 181976 h 1537922"/>
              <a:gd name="connsiteX2" fmla="*/ 1425393 w 2666999"/>
              <a:gd name="connsiteY2" fmla="*/ 260276 h 1537922"/>
              <a:gd name="connsiteX3" fmla="*/ 1457522 w 2666999"/>
              <a:gd name="connsiteY3" fmla="*/ 233767 h 1537922"/>
              <a:gd name="connsiteX4" fmla="*/ 1733576 w 2666999"/>
              <a:gd name="connsiteY4" fmla="*/ 149444 h 1537922"/>
              <a:gd name="connsiteX5" fmla="*/ 2227315 w 2666999"/>
              <a:gd name="connsiteY5" fmla="*/ 643183 h 1537922"/>
              <a:gd name="connsiteX6" fmla="*/ 2224150 w 2666999"/>
              <a:gd name="connsiteY6" fmla="*/ 674580 h 1537922"/>
              <a:gd name="connsiteX7" fmla="*/ 2235328 w 2666999"/>
              <a:gd name="connsiteY7" fmla="*/ 674580 h 1537922"/>
              <a:gd name="connsiteX8" fmla="*/ 2666999 w 2666999"/>
              <a:gd name="connsiteY8" fmla="*/ 1106251 h 1537922"/>
              <a:gd name="connsiteX9" fmla="*/ 2235328 w 2666999"/>
              <a:gd name="connsiteY9" fmla="*/ 1537922 h 1537922"/>
              <a:gd name="connsiteX10" fmla="*/ 431671 w 2666999"/>
              <a:gd name="connsiteY10" fmla="*/ 1537922 h 1537922"/>
              <a:gd name="connsiteX11" fmla="*/ 0 w 2666999"/>
              <a:gd name="connsiteY11" fmla="*/ 1106251 h 1537922"/>
              <a:gd name="connsiteX12" fmla="*/ 263645 w 2666999"/>
              <a:gd name="connsiteY12" fmla="*/ 708503 h 1537922"/>
              <a:gd name="connsiteX13" fmla="*/ 307575 w 2666999"/>
              <a:gd name="connsiteY13" fmla="*/ 694867 h 1537922"/>
              <a:gd name="connsiteX14" fmla="*/ 300159 w 2666999"/>
              <a:gd name="connsiteY14" fmla="*/ 621303 h 1537922"/>
              <a:gd name="connsiteX15" fmla="*/ 921462 w 2666999"/>
              <a:gd name="connsiteY15" fmla="*/ 0 h 15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6999" h="1537922">
                <a:moveTo>
                  <a:pt x="921462" y="0"/>
                </a:moveTo>
                <a:cubicBezTo>
                  <a:pt x="1093030" y="0"/>
                  <a:pt x="1248356" y="69542"/>
                  <a:pt x="1360789" y="181976"/>
                </a:cubicBezTo>
                <a:lnTo>
                  <a:pt x="1425393" y="260276"/>
                </a:lnTo>
                <a:lnTo>
                  <a:pt x="1457522" y="233767"/>
                </a:lnTo>
                <a:cubicBezTo>
                  <a:pt x="1536323" y="180530"/>
                  <a:pt x="1631319" y="149444"/>
                  <a:pt x="1733576" y="149444"/>
                </a:cubicBezTo>
                <a:cubicBezTo>
                  <a:pt x="2006261" y="149444"/>
                  <a:pt x="2227315" y="370498"/>
                  <a:pt x="2227315" y="643183"/>
                </a:cubicBezTo>
                <a:lnTo>
                  <a:pt x="2224150" y="674580"/>
                </a:lnTo>
                <a:lnTo>
                  <a:pt x="2235328" y="674580"/>
                </a:lnTo>
                <a:cubicBezTo>
                  <a:pt x="2473733" y="674580"/>
                  <a:pt x="2666999" y="867846"/>
                  <a:pt x="2666999" y="1106251"/>
                </a:cubicBezTo>
                <a:cubicBezTo>
                  <a:pt x="2666999" y="1344656"/>
                  <a:pt x="2473733" y="1537922"/>
                  <a:pt x="2235328" y="1537922"/>
                </a:cubicBezTo>
                <a:lnTo>
                  <a:pt x="431671" y="1537922"/>
                </a:lnTo>
                <a:cubicBezTo>
                  <a:pt x="193266" y="1537922"/>
                  <a:pt x="0" y="1344656"/>
                  <a:pt x="0" y="1106251"/>
                </a:cubicBezTo>
                <a:cubicBezTo>
                  <a:pt x="0" y="927448"/>
                  <a:pt x="108712" y="774034"/>
                  <a:pt x="263645" y="708503"/>
                </a:cubicBezTo>
                <a:lnTo>
                  <a:pt x="307575" y="694867"/>
                </a:lnTo>
                <a:lnTo>
                  <a:pt x="300159" y="621303"/>
                </a:lnTo>
                <a:cubicBezTo>
                  <a:pt x="300159" y="278167"/>
                  <a:pt x="578326" y="0"/>
                  <a:pt x="921462" y="0"/>
                </a:cubicBezTo>
                <a:close/>
              </a:path>
            </a:pathLst>
          </a:custGeom>
          <a:noFill/>
          <a:ln w="31750" cap="flat" cmpd="sng" algn="ctr">
            <a:solidFill>
              <a:srgbClr val="00BCF2"/>
            </a:solidFill>
            <a:prstDash val="solid"/>
            <a:headEnd type="none" w="med" len="med"/>
            <a:tailEnd type="none" w="med" len="med"/>
          </a:ln>
          <a:effectLst/>
        </p:spPr>
        <p:txBody>
          <a:bodyPr rot="0" spcFirstLastPara="0" vertOverflow="overflow" horzOverflow="overflow" vert="horz" wrap="square" lIns="175711" tIns="140569" rIns="175711" bIns="263565" numCol="1" spcCol="0" rtlCol="0" fromWordArt="0" anchor="ctr" anchorCtr="0" forceAA="0" compatLnSpc="1">
            <a:prstTxWarp prst="textNoShape">
              <a:avLst/>
            </a:prstTxWarp>
            <a:noAutofit/>
          </a:bodyPr>
          <a:lstStyle/>
          <a:p>
            <a:pPr marL="0" marR="0" lvl="0" indent="0" algn="l" defTabSz="896009" rtl="0" eaLnBrk="1" fontAlgn="auto" latinLnBrk="0" hangingPunct="1">
              <a:lnSpc>
                <a:spcPct val="90000"/>
              </a:lnSpc>
              <a:spcBef>
                <a:spcPts val="0"/>
              </a:spcBef>
              <a:spcAft>
                <a:spcPts val="574"/>
              </a:spcAft>
              <a:buClrTx/>
              <a:buSzTx/>
              <a:buFontTx/>
              <a:buNone/>
              <a:tabLst/>
              <a:defRPr/>
            </a:pPr>
            <a:endParaRPr kumimoji="0" lang="en-US" sz="2307"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896009"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Internet</a:t>
            </a:r>
          </a:p>
        </p:txBody>
      </p:sp>
      <p:sp>
        <p:nvSpPr>
          <p:cNvPr id="52" name="TextBox 51"/>
          <p:cNvSpPr txBox="1"/>
          <p:nvPr/>
        </p:nvSpPr>
        <p:spPr>
          <a:xfrm>
            <a:off x="39635" y="1318563"/>
            <a:ext cx="3177444" cy="5116544"/>
          </a:xfrm>
          <a:prstGeom prst="rect">
            <a:avLst/>
          </a:prstGeom>
          <a:noFill/>
        </p:spPr>
        <p:txBody>
          <a:bodyPr wrap="square" lIns="179285" tIns="143428" rIns="179285" bIns="143428" rtlCol="0">
            <a:noAutofit/>
          </a:bodyPr>
          <a:lstStyle/>
          <a:p>
            <a:pPr marL="448193" lvl="0" indent="-448193" defTabSz="914367">
              <a:lnSpc>
                <a:spcPct val="90000"/>
              </a:lnSpc>
              <a:buFont typeface="Wingdings" panose="05000000000000000000" pitchFamily="2" charset="2"/>
              <a:buChar char="ü"/>
              <a:defRPr/>
            </a:pPr>
            <a:r>
              <a:rPr lang="en-US" spc="-102">
                <a:solidFill>
                  <a:srgbClr val="FFFFFF"/>
                </a:solidFill>
                <a:cs typeface="Segoe UI Light" panose="020B0502040204020203" pitchFamily="34" charset="0"/>
              </a:rPr>
              <a:t>Supports Windows and Linux platforms</a:t>
            </a: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a:p>
            <a:pPr marL="448193" lvl="0" indent="-448193" defTabSz="914367">
              <a:lnSpc>
                <a:spcPct val="90000"/>
              </a:lnSpc>
              <a:buFont typeface="Wingdings" panose="05000000000000000000" pitchFamily="2" charset="2"/>
              <a:buChar char="ü"/>
              <a:defRPr/>
            </a:pPr>
            <a:r>
              <a:rPr lang="en-US" spc="-102">
                <a:solidFill>
                  <a:srgbClr val="FFFFFF"/>
                </a:solidFill>
                <a:cs typeface="Segoe UI Light" panose="020B0502040204020203" pitchFamily="34" charset="0"/>
              </a:rPr>
              <a:t>Global scale on demand</a:t>
            </a:r>
          </a:p>
          <a:p>
            <a:pPr marL="448193" lvl="0" indent="-448193" defTabSz="914367">
              <a:lnSpc>
                <a:spcPct val="90000"/>
              </a:lnSpc>
              <a:buFont typeface="Wingdings" panose="05000000000000000000" pitchFamily="2" charset="2"/>
              <a:buChar char="ü"/>
              <a:defRPr/>
            </a:pPr>
            <a:endParaRPr kumimoji="0" lang="en-US" sz="1800" b="0" i="0" u="none" strike="noStrike" kern="1200" cap="none" spc="-102" normalizeH="0" baseline="0" noProof="0">
              <a:ln>
                <a:noFill/>
              </a:ln>
              <a:solidFill>
                <a:srgbClr val="FFFFFF"/>
              </a:solidFill>
              <a:effectLst/>
              <a:uLnTx/>
              <a:uFillTx/>
              <a:ea typeface="+mn-ea"/>
              <a:cs typeface="Segoe UI Light" panose="020B0502040204020203" pitchFamily="34" charset="0"/>
            </a:endParaRP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US" sz="1800" b="0" i="0" u="none" strike="noStrike" kern="1200" cap="none" spc="-102" normalizeH="0" baseline="0" noProof="0">
                <a:ln>
                  <a:noFill/>
                </a:ln>
                <a:solidFill>
                  <a:srgbClr val="FFFFFF"/>
                </a:solidFill>
                <a:effectLst/>
                <a:uLnTx/>
                <a:uFillTx/>
                <a:ea typeface="+mn-ea"/>
                <a:cs typeface="Segoe UI Light" panose="020B0502040204020203" pitchFamily="34" charset="0"/>
              </a:rPr>
              <a:t>Built-in </a:t>
            </a:r>
            <a:r>
              <a:rPr kumimoji="0" lang="en-US" sz="1800" b="0" i="0" u="none" strike="noStrike" kern="1200" cap="none" spc="-102" normalizeH="0" baseline="0" noProof="0" err="1">
                <a:ln>
                  <a:noFill/>
                </a:ln>
                <a:solidFill>
                  <a:srgbClr val="FFFFFF"/>
                </a:solidFill>
                <a:effectLst/>
                <a:uLnTx/>
                <a:uFillTx/>
                <a:ea typeface="+mn-ea"/>
                <a:cs typeface="Segoe UI Light" panose="020B0502040204020203" pitchFamily="34" charset="0"/>
              </a:rPr>
              <a:t>autoscale</a:t>
            </a:r>
            <a:r>
              <a:rPr kumimoji="0" lang="en-US" sz="1800" b="0" i="0" u="none" strike="noStrike" kern="1200" cap="none" spc="-102" normalizeH="0" baseline="0" noProof="0">
                <a:ln>
                  <a:noFill/>
                </a:ln>
                <a:solidFill>
                  <a:srgbClr val="FFFFFF"/>
                </a:solidFill>
                <a:effectLst/>
                <a:uLnTx/>
                <a:uFillTx/>
                <a:ea typeface="+mn-ea"/>
                <a:cs typeface="Segoe UI Light" panose="020B0502040204020203" pitchFamily="34" charset="0"/>
              </a:rPr>
              <a:t> and load balancing</a:t>
            </a:r>
          </a:p>
          <a:p>
            <a:pPr marL="448193" marR="0" lvl="0" indent="-448193" algn="l" defTabSz="914367"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102" normalizeH="0" baseline="0" noProof="0">
              <a:ln>
                <a:noFill/>
              </a:ln>
              <a:solidFill>
                <a:srgbClr val="FFFFFF"/>
              </a:solidFill>
              <a:effectLst/>
              <a:uLnTx/>
              <a:uFillTx/>
              <a:ea typeface="+mn-ea"/>
              <a:cs typeface="Segoe UI Light" panose="020B0502040204020203" pitchFamily="34" charset="0"/>
            </a:endParaRPr>
          </a:p>
          <a:p>
            <a:pPr marL="448193" lvl="0" indent="-448193" defTabSz="914367">
              <a:lnSpc>
                <a:spcPct val="90000"/>
              </a:lnSpc>
              <a:buFont typeface="Wingdings" panose="05000000000000000000" pitchFamily="2" charset="2"/>
              <a:buChar char="ü"/>
              <a:defRPr/>
            </a:pPr>
            <a:r>
              <a:rPr lang="en-US" spc="-102">
                <a:solidFill>
                  <a:srgbClr val="FFFFFF"/>
                </a:solidFill>
                <a:cs typeface="Segoe UI Light" panose="020B0502040204020203" pitchFamily="34" charset="0"/>
              </a:rPr>
              <a:t>High availability with auto-patching</a:t>
            </a: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a:p>
            <a:pPr marL="448193" lvl="0" indent="-448193" defTabSz="914367">
              <a:lnSpc>
                <a:spcPct val="90000"/>
              </a:lnSpc>
              <a:buFont typeface="Wingdings" panose="05000000000000000000" pitchFamily="2" charset="2"/>
              <a:buChar char="ü"/>
              <a:defRPr/>
            </a:pPr>
            <a:r>
              <a:rPr lang="en-US" spc="-102">
                <a:solidFill>
                  <a:srgbClr val="FFFFFF"/>
                </a:solidFill>
                <a:cs typeface="Segoe UI Light" panose="020B0502040204020203" pitchFamily="34" charset="0"/>
              </a:rPr>
              <a:t>Public endpoint</a:t>
            </a: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a:p>
            <a:pPr marL="448193" lvl="0" indent="-448193" defTabSz="914367">
              <a:lnSpc>
                <a:spcPct val="90000"/>
              </a:lnSpc>
              <a:buFont typeface="Wingdings" panose="05000000000000000000" pitchFamily="2" charset="2"/>
              <a:buChar char="ü"/>
              <a:defRPr/>
            </a:pPr>
            <a:r>
              <a:rPr lang="en-US" spc="-102">
                <a:solidFill>
                  <a:srgbClr val="FFFFFF"/>
                </a:solidFill>
                <a:cs typeface="Segoe UI Light" panose="020B0502040204020203" pitchFamily="34" charset="0"/>
              </a:rPr>
              <a:t>Deployment slots</a:t>
            </a: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a:p>
            <a:pPr marL="448193" lvl="0" indent="-448193" defTabSz="914367">
              <a:lnSpc>
                <a:spcPts val="2400"/>
              </a:lnSpc>
              <a:buFont typeface="Wingdings" panose="05000000000000000000" pitchFamily="2" charset="2"/>
              <a:buChar char="ü"/>
              <a:defRPr/>
            </a:pPr>
            <a:r>
              <a:rPr lang="en-US" spc="-102">
                <a:solidFill>
                  <a:srgbClr val="FFFFFF"/>
                </a:solidFill>
                <a:cs typeface="Segoe UI Light" panose="020B0502040204020203" pitchFamily="34" charset="0"/>
              </a:rPr>
              <a:t>Native language support for .NET, PHP, Ruby, Node.js, Java, Python + any containerized web app</a:t>
            </a: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a:p>
            <a:pPr marL="448193" lvl="0" indent="-448193" defTabSz="914367">
              <a:lnSpc>
                <a:spcPct val="90000"/>
              </a:lnSpc>
              <a:buFont typeface="Wingdings" panose="05000000000000000000" pitchFamily="2" charset="2"/>
              <a:buChar char="ü"/>
              <a:defRPr/>
            </a:pPr>
            <a:endParaRPr lang="en-US" spc="-102">
              <a:solidFill>
                <a:srgbClr val="FFFFFF"/>
              </a:solidFill>
              <a:cs typeface="Segoe UI Light" panose="020B0502040204020203" pitchFamily="34" charset="0"/>
            </a:endParaRPr>
          </a:p>
        </p:txBody>
      </p:sp>
      <p:cxnSp>
        <p:nvCxnSpPr>
          <p:cNvPr id="60" name="Straight Connector 59"/>
          <p:cNvCxnSpPr>
            <a:cxnSpLocks/>
          </p:cNvCxnSpPr>
          <p:nvPr/>
        </p:nvCxnSpPr>
        <p:spPr>
          <a:xfrm>
            <a:off x="79815" y="1259149"/>
            <a:ext cx="3306512" cy="0"/>
          </a:xfrm>
          <a:prstGeom prst="line">
            <a:avLst/>
          </a:prstGeom>
          <a:noFill/>
          <a:ln w="9525" cap="flat" cmpd="sng" algn="ctr">
            <a:solidFill>
              <a:srgbClr val="D2D2D2"/>
            </a:solidFill>
            <a:prstDash val="solid"/>
            <a:headEnd type="none"/>
            <a:tailEnd type="none"/>
          </a:ln>
          <a:effectLst/>
        </p:spPr>
      </p:cxnSp>
      <p:sp>
        <p:nvSpPr>
          <p:cNvPr id="61" name="TextBox 60"/>
          <p:cNvSpPr txBox="1"/>
          <p:nvPr/>
        </p:nvSpPr>
        <p:spPr>
          <a:xfrm>
            <a:off x="695814" y="219969"/>
            <a:ext cx="2690514" cy="6774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a:ea typeface="+mn-ea"/>
                <a:cs typeface="+mn-cs"/>
              </a:rPr>
              <a:t>App Service</a:t>
            </a:r>
          </a:p>
        </p:txBody>
      </p:sp>
      <p:grpSp>
        <p:nvGrpSpPr>
          <p:cNvPr id="62" name="Group 61">
            <a:extLst>
              <a:ext uri="{FF2B5EF4-FFF2-40B4-BE49-F238E27FC236}">
                <a16:creationId xmlns:a16="http://schemas.microsoft.com/office/drawing/2014/main" id="{33DEDAD0-A667-460D-B0A1-24385AEEAC19}"/>
              </a:ext>
            </a:extLst>
          </p:cNvPr>
          <p:cNvGrpSpPr/>
          <p:nvPr/>
        </p:nvGrpSpPr>
        <p:grpSpPr>
          <a:xfrm>
            <a:off x="208883" y="279383"/>
            <a:ext cx="490596" cy="558629"/>
            <a:chOff x="466726" y="1321530"/>
            <a:chExt cx="345724" cy="368082"/>
          </a:xfrm>
        </p:grpSpPr>
        <p:sp>
          <p:nvSpPr>
            <p:cNvPr id="63" name="Shield_EA18">
              <a:extLst>
                <a:ext uri="{FF2B5EF4-FFF2-40B4-BE49-F238E27FC236}">
                  <a16:creationId xmlns:a16="http://schemas.microsoft.com/office/drawing/2014/main" id="{D8C05DC0-9378-467E-BD31-FA9B682A0E64}"/>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6E47105F-BDAE-429D-BEDF-A104922CBC42}"/>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Graphic 2">
            <a:extLst>
              <a:ext uri="{FF2B5EF4-FFF2-40B4-BE49-F238E27FC236}">
                <a16:creationId xmlns:a16="http://schemas.microsoft.com/office/drawing/2014/main" id="{A4F8CC83-05EF-489B-94B6-95996CFF4D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3688" y="1793054"/>
            <a:ext cx="476250" cy="476250"/>
          </a:xfrm>
          <a:prstGeom prst="rect">
            <a:avLst/>
          </a:prstGeom>
        </p:spPr>
      </p:pic>
      <p:sp>
        <p:nvSpPr>
          <p:cNvPr id="49" name="Rectangle 48">
            <a:extLst>
              <a:ext uri="{FF2B5EF4-FFF2-40B4-BE49-F238E27FC236}">
                <a16:creationId xmlns:a16="http://schemas.microsoft.com/office/drawing/2014/main" id="{017EB966-962D-443B-AEFF-255DD0180431}"/>
              </a:ext>
            </a:extLst>
          </p:cNvPr>
          <p:cNvSpPr/>
          <p:nvPr/>
        </p:nvSpPr>
        <p:spPr bwMode="auto">
          <a:xfrm>
            <a:off x="8155975" y="2395210"/>
            <a:ext cx="2306734" cy="915360"/>
          </a:xfrm>
          <a:prstGeom prst="rect">
            <a:avLst/>
          </a:prstGeom>
          <a:solidFill>
            <a:srgbClr val="FFFFFF"/>
          </a:solidFill>
          <a:ln w="28575" cap="flat" cmpd="sng" algn="ctr">
            <a:solidFill>
              <a:srgbClr val="00BCF2"/>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algn="ctr" defTabSz="89575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F2F2F"/>
                </a:solidFill>
                <a:effectLst/>
                <a:uLnTx/>
                <a:uFillTx/>
                <a:latin typeface="Segoe UI Semilight"/>
                <a:ea typeface="+mn-ea"/>
                <a:cs typeface="+mn-cs"/>
              </a:rPr>
              <a:t>App </a:t>
            </a:r>
            <a:r>
              <a:rPr kumimoji="0" lang="en-US" sz="1600" b="0" i="0" u="none" strike="noStrike" kern="0" cap="none" spc="0" normalizeH="0" baseline="0" noProof="0">
                <a:ln>
                  <a:noFill/>
                </a:ln>
                <a:solidFill>
                  <a:srgbClr val="2F2F2F"/>
                </a:solidFill>
                <a:effectLst/>
                <a:uLnTx/>
                <a:uFillTx/>
                <a:latin typeface="Segoe UI Semilight"/>
                <a:ea typeface="+mn-ea"/>
                <a:cs typeface="+mn-cs"/>
              </a:rPr>
              <a:t>Service 1</a:t>
            </a:r>
            <a:endParaRPr kumimoji="0" lang="en-US" sz="1600" b="0" i="0" u="none" strike="noStrike" kern="0" cap="none" spc="0" normalizeH="0" baseline="0" noProof="0" dirty="0">
              <a:ln>
                <a:noFill/>
              </a:ln>
              <a:solidFill>
                <a:srgbClr val="2F2F2F"/>
              </a:solidFill>
              <a:effectLst/>
              <a:uLnTx/>
              <a:uFillTx/>
              <a:latin typeface="Segoe UI Semilight"/>
              <a:ea typeface="+mn-ea"/>
              <a:cs typeface="+mn-cs"/>
            </a:endParaRPr>
          </a:p>
        </p:txBody>
      </p:sp>
      <p:pic>
        <p:nvPicPr>
          <p:cNvPr id="5" name="Graphic 4">
            <a:extLst>
              <a:ext uri="{FF2B5EF4-FFF2-40B4-BE49-F238E27FC236}">
                <a16:creationId xmlns:a16="http://schemas.microsoft.com/office/drawing/2014/main" id="{ABE6903D-2F7A-4C24-B8B9-646BB36913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1449" y="2471275"/>
            <a:ext cx="289610" cy="266130"/>
          </a:xfrm>
          <a:prstGeom prst="rect">
            <a:avLst/>
          </a:prstGeom>
        </p:spPr>
      </p:pic>
      <p:grpSp>
        <p:nvGrpSpPr>
          <p:cNvPr id="16" name="Group 15">
            <a:extLst>
              <a:ext uri="{FF2B5EF4-FFF2-40B4-BE49-F238E27FC236}">
                <a16:creationId xmlns:a16="http://schemas.microsoft.com/office/drawing/2014/main" id="{54750D4A-4C55-487E-888A-F013B9320734}"/>
              </a:ext>
            </a:extLst>
          </p:cNvPr>
          <p:cNvGrpSpPr/>
          <p:nvPr/>
        </p:nvGrpSpPr>
        <p:grpSpPr>
          <a:xfrm>
            <a:off x="8061001" y="5075318"/>
            <a:ext cx="2427926" cy="387732"/>
            <a:chOff x="7966689" y="4280873"/>
            <a:chExt cx="2427926" cy="387732"/>
          </a:xfrm>
        </p:grpSpPr>
        <p:pic>
          <p:nvPicPr>
            <p:cNvPr id="7" name="Graphic 6">
              <a:extLst>
                <a:ext uri="{FF2B5EF4-FFF2-40B4-BE49-F238E27FC236}">
                  <a16:creationId xmlns:a16="http://schemas.microsoft.com/office/drawing/2014/main" id="{46504518-BF33-4E31-9832-BDCFAC82CB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6689" y="4284670"/>
              <a:ext cx="381471" cy="381471"/>
            </a:xfrm>
            <a:prstGeom prst="rect">
              <a:avLst/>
            </a:prstGeom>
          </p:spPr>
        </p:pic>
        <p:pic>
          <p:nvPicPr>
            <p:cNvPr id="56" name="Graphic 55">
              <a:extLst>
                <a:ext uri="{FF2B5EF4-FFF2-40B4-BE49-F238E27FC236}">
                  <a16:creationId xmlns:a16="http://schemas.microsoft.com/office/drawing/2014/main" id="{B74D624B-27D7-4416-BB55-4F76C9564F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78303" y="4284670"/>
              <a:ext cx="381471" cy="381471"/>
            </a:xfrm>
            <a:prstGeom prst="rect">
              <a:avLst/>
            </a:prstGeom>
          </p:spPr>
        </p:pic>
        <p:pic>
          <p:nvPicPr>
            <p:cNvPr id="59" name="Graphic 58">
              <a:extLst>
                <a:ext uri="{FF2B5EF4-FFF2-40B4-BE49-F238E27FC236}">
                  <a16:creationId xmlns:a16="http://schemas.microsoft.com/office/drawing/2014/main" id="{78962B94-DF9D-4E07-BCD0-E888F8724CBB}"/>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13144" y="4282616"/>
              <a:ext cx="381471" cy="381471"/>
            </a:xfrm>
            <a:prstGeom prst="rect">
              <a:avLst/>
            </a:prstGeom>
          </p:spPr>
        </p:pic>
        <p:pic>
          <p:nvPicPr>
            <p:cNvPr id="66" name="Graphic 65">
              <a:extLst>
                <a:ext uri="{FF2B5EF4-FFF2-40B4-BE49-F238E27FC236}">
                  <a16:creationId xmlns:a16="http://schemas.microsoft.com/office/drawing/2014/main" id="{2A0D88F9-3342-4099-A7D6-BF8F82CD4E7E}"/>
                </a:ext>
              </a:extLst>
            </p:cNvPr>
            <p:cNvPicPr>
              <a:picLocks noChangeAspect="1"/>
            </p:cNvPicPr>
            <p:nvPr/>
          </p:nvPicPr>
          <p:blipFill>
            <a:blip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1530" y="4280873"/>
              <a:ext cx="381471" cy="381471"/>
            </a:xfrm>
            <a:prstGeom prst="rect">
              <a:avLst/>
            </a:prstGeom>
          </p:spPr>
        </p:pic>
        <p:pic>
          <p:nvPicPr>
            <p:cNvPr id="67" name="Graphic 66">
              <a:extLst>
                <a:ext uri="{FF2B5EF4-FFF2-40B4-BE49-F238E27FC236}">
                  <a16:creationId xmlns:a16="http://schemas.microsoft.com/office/drawing/2014/main" id="{657510FD-6DAD-4B88-94F1-EE556948115A}"/>
                </a:ext>
              </a:extLst>
            </p:cNvPr>
            <p:cNvPicPr>
              <a:picLocks noChangeAspect="1"/>
            </p:cNvPicPr>
            <p:nvPr/>
          </p:nvPicPr>
          <p:blipFill>
            <a:blip r:embed="rId7">
              <a:alphaModFix amt="7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9916" y="4287134"/>
              <a:ext cx="381471" cy="381471"/>
            </a:xfrm>
            <a:prstGeom prst="rect">
              <a:avLst/>
            </a:prstGeom>
          </p:spPr>
        </p:pic>
      </p:grpSp>
      <p:grpSp>
        <p:nvGrpSpPr>
          <p:cNvPr id="18" name="Group 17">
            <a:extLst>
              <a:ext uri="{FF2B5EF4-FFF2-40B4-BE49-F238E27FC236}">
                <a16:creationId xmlns:a16="http://schemas.microsoft.com/office/drawing/2014/main" id="{D8F9B194-D906-4B60-A6FD-CE1CBEF19B4C}"/>
              </a:ext>
            </a:extLst>
          </p:cNvPr>
          <p:cNvGrpSpPr/>
          <p:nvPr/>
        </p:nvGrpSpPr>
        <p:grpSpPr>
          <a:xfrm>
            <a:off x="8155975" y="3499705"/>
            <a:ext cx="2306734" cy="595139"/>
            <a:chOff x="8087881" y="4326556"/>
            <a:chExt cx="2306734" cy="595139"/>
          </a:xfrm>
        </p:grpSpPr>
        <p:sp>
          <p:nvSpPr>
            <p:cNvPr id="68" name="Rectangle 67">
              <a:extLst>
                <a:ext uri="{FF2B5EF4-FFF2-40B4-BE49-F238E27FC236}">
                  <a16:creationId xmlns:a16="http://schemas.microsoft.com/office/drawing/2014/main" id="{63549D2E-AE52-4DC0-B88A-37FAB97D4E42}"/>
                </a:ext>
              </a:extLst>
            </p:cNvPr>
            <p:cNvSpPr/>
            <p:nvPr/>
          </p:nvSpPr>
          <p:spPr bwMode="auto">
            <a:xfrm>
              <a:off x="8087881" y="4326556"/>
              <a:ext cx="2306734" cy="595139"/>
            </a:xfrm>
            <a:prstGeom prst="rect">
              <a:avLst/>
            </a:prstGeom>
            <a:solidFill>
              <a:srgbClr val="FFFFFF"/>
            </a:solidFill>
            <a:ln w="28575" cap="flat" cmpd="sng" algn="ctr">
              <a:solidFill>
                <a:srgbClr val="00BCF2"/>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algn="ctr" defTabSz="895750" rtl="0" eaLnBrk="1" fontAlgn="base" latinLnBrk="0" hangingPunct="1">
                <a:lnSpc>
                  <a:spcPct val="100000"/>
                </a:lnSpc>
                <a:spcBef>
                  <a:spcPts val="1800"/>
                </a:spcBef>
                <a:spcAft>
                  <a:spcPct val="0"/>
                </a:spcAft>
                <a:buClrTx/>
                <a:buSzTx/>
                <a:buFontTx/>
                <a:buNone/>
                <a:tabLst/>
                <a:defRPr/>
              </a:pPr>
              <a:r>
                <a:rPr kumimoji="0" lang="en-US" sz="1600" b="0" i="0" u="none" strike="noStrike" kern="0" cap="none" spc="0" normalizeH="0" baseline="0" noProof="0" dirty="0">
                  <a:ln>
                    <a:noFill/>
                  </a:ln>
                  <a:solidFill>
                    <a:srgbClr val="2F2F2F"/>
                  </a:solidFill>
                  <a:effectLst/>
                  <a:uLnTx/>
                  <a:uFillTx/>
                  <a:latin typeface="Segoe UI Semilight"/>
                  <a:ea typeface="+mn-ea"/>
                  <a:cs typeface="+mn-cs"/>
                </a:rPr>
                <a:t>App Service 2</a:t>
              </a:r>
              <a:endParaRPr lang="en-US" sz="1600" kern="0" dirty="0">
                <a:solidFill>
                  <a:srgbClr val="2F2F2F"/>
                </a:solidFill>
                <a:latin typeface="Segoe UI Semilight"/>
              </a:endParaRPr>
            </a:p>
            <a:p>
              <a:pPr marL="0" marR="0" lvl="0" indent="0" algn="ctr" defTabSz="895750" rtl="0" eaLnBrk="1" fontAlgn="base" latinLnBrk="0" hangingPunct="1">
                <a:lnSpc>
                  <a:spcPct val="100000"/>
                </a:lnSpc>
                <a:spcBef>
                  <a:spcPts val="400"/>
                </a:spcBef>
                <a:spcAft>
                  <a:spcPct val="0"/>
                </a:spcAft>
                <a:buClrTx/>
                <a:buSzTx/>
                <a:buFontTx/>
                <a:buNone/>
                <a:tabLst/>
                <a:defRPr/>
              </a:pPr>
              <a:r>
                <a:rPr lang="en-US" sz="1200" kern="0" dirty="0">
                  <a:solidFill>
                    <a:srgbClr val="2F2F2F"/>
                  </a:solidFill>
                  <a:latin typeface="Segoe UI Semilight"/>
                </a:rPr>
                <a:t>a</a:t>
              </a:r>
              <a:r>
                <a:rPr kumimoji="0" lang="en-US" sz="1200" b="0" i="0" u="none" strike="noStrike" kern="0" cap="none" spc="0" normalizeH="0" baseline="0" noProof="0" dirty="0">
                  <a:ln>
                    <a:noFill/>
                  </a:ln>
                  <a:solidFill>
                    <a:srgbClr val="2F2F2F"/>
                  </a:solidFill>
                  <a:effectLst/>
                  <a:uLnTx/>
                  <a:uFillTx/>
                  <a:latin typeface="Segoe UI Semilight"/>
                  <a:ea typeface="+mn-ea"/>
                  <a:cs typeface="+mn-cs"/>
                </a:rPr>
                <a:t>pp2.azurewebsites.net</a:t>
              </a:r>
            </a:p>
          </p:txBody>
        </p:sp>
        <p:pic>
          <p:nvPicPr>
            <p:cNvPr id="69" name="Graphic 68">
              <a:extLst>
                <a:ext uri="{FF2B5EF4-FFF2-40B4-BE49-F238E27FC236}">
                  <a16:creationId xmlns:a16="http://schemas.microsoft.com/office/drawing/2014/main" id="{46BC6057-29CE-483C-9FBA-2057799FD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6248" y="4410180"/>
              <a:ext cx="289610" cy="266130"/>
            </a:xfrm>
            <a:prstGeom prst="rect">
              <a:avLst/>
            </a:prstGeom>
          </p:spPr>
        </p:pic>
      </p:grpSp>
      <p:grpSp>
        <p:nvGrpSpPr>
          <p:cNvPr id="76" name="Group 75">
            <a:extLst>
              <a:ext uri="{FF2B5EF4-FFF2-40B4-BE49-F238E27FC236}">
                <a16:creationId xmlns:a16="http://schemas.microsoft.com/office/drawing/2014/main" id="{92EF9AA4-DDED-45E9-9546-6F648B564C01}"/>
              </a:ext>
            </a:extLst>
          </p:cNvPr>
          <p:cNvGrpSpPr/>
          <p:nvPr/>
        </p:nvGrpSpPr>
        <p:grpSpPr>
          <a:xfrm>
            <a:off x="8140856" y="4283979"/>
            <a:ext cx="2306734" cy="595139"/>
            <a:chOff x="8072762" y="4382955"/>
            <a:chExt cx="2306734" cy="595139"/>
          </a:xfrm>
        </p:grpSpPr>
        <p:sp>
          <p:nvSpPr>
            <p:cNvPr id="77" name="Rectangle 76">
              <a:extLst>
                <a:ext uri="{FF2B5EF4-FFF2-40B4-BE49-F238E27FC236}">
                  <a16:creationId xmlns:a16="http://schemas.microsoft.com/office/drawing/2014/main" id="{E642E142-F512-4BE1-84A5-1D0402ADC005}"/>
                </a:ext>
              </a:extLst>
            </p:cNvPr>
            <p:cNvSpPr/>
            <p:nvPr/>
          </p:nvSpPr>
          <p:spPr bwMode="auto">
            <a:xfrm>
              <a:off x="8072762" y="4382955"/>
              <a:ext cx="2306734" cy="595139"/>
            </a:xfrm>
            <a:prstGeom prst="rect">
              <a:avLst/>
            </a:prstGeom>
            <a:solidFill>
              <a:srgbClr val="FFFFFF"/>
            </a:solidFill>
            <a:ln w="28575" cap="flat" cmpd="sng" algn="ctr">
              <a:solidFill>
                <a:srgbClr val="00BCF2"/>
              </a:solidFill>
              <a:prstDash val="sysDot"/>
              <a:headEnd type="none" w="med" len="med"/>
              <a:tailEnd type="none" w="med" len="med"/>
            </a:ln>
            <a:effectLst>
              <a:softEdge rad="0"/>
            </a:effectLst>
          </p:spPr>
          <p:txBody>
            <a:bodyPr vert="horz" wrap="square" lIns="0" tIns="44808" rIns="0" bIns="44808" numCol="1" rtlCol="0" anchor="t" anchorCtr="0" compatLnSpc="1">
              <a:prstTxWarp prst="textNoShape">
                <a:avLst/>
              </a:prstTxWarp>
            </a:bodyPr>
            <a:lstStyle/>
            <a:p>
              <a:pPr marL="0" marR="0" lvl="0" indent="0" algn="ctr" defTabSz="895750" rtl="0" eaLnBrk="1" fontAlgn="base" latinLnBrk="0" hangingPunct="1">
                <a:lnSpc>
                  <a:spcPct val="100000"/>
                </a:lnSpc>
                <a:spcBef>
                  <a:spcPts val="1800"/>
                </a:spcBef>
                <a:spcAft>
                  <a:spcPct val="0"/>
                </a:spcAft>
                <a:buClrTx/>
                <a:buSzTx/>
                <a:buFontTx/>
                <a:buNone/>
                <a:tabLst/>
                <a:defRPr/>
              </a:pPr>
              <a:r>
                <a:rPr kumimoji="0" lang="en-US" sz="1600" b="0" i="0" u="none" strike="noStrike" kern="0" cap="none" spc="0" normalizeH="0" baseline="0" noProof="0">
                  <a:ln>
                    <a:noFill/>
                  </a:ln>
                  <a:solidFill>
                    <a:srgbClr val="2F2F2F"/>
                  </a:solidFill>
                  <a:effectLst/>
                  <a:uLnTx/>
                  <a:uFillTx/>
                  <a:latin typeface="Segoe UI Semilight"/>
                  <a:ea typeface="+mn-ea"/>
                  <a:cs typeface="+mn-cs"/>
                </a:rPr>
                <a:t>App Service 3</a:t>
              </a:r>
              <a:endParaRPr lang="en-US" sz="1600" kern="0">
                <a:solidFill>
                  <a:srgbClr val="2F2F2F"/>
                </a:solidFill>
                <a:latin typeface="Segoe UI Semilight"/>
              </a:endParaRPr>
            </a:p>
            <a:p>
              <a:pPr marL="0" marR="0" lvl="0" indent="0" algn="ctr" defTabSz="895750" rtl="0" eaLnBrk="1" fontAlgn="base" latinLnBrk="0" hangingPunct="1">
                <a:lnSpc>
                  <a:spcPct val="100000"/>
                </a:lnSpc>
                <a:spcBef>
                  <a:spcPts val="400"/>
                </a:spcBef>
                <a:spcAft>
                  <a:spcPct val="0"/>
                </a:spcAft>
                <a:buClrTx/>
                <a:buSzTx/>
                <a:buFontTx/>
                <a:buNone/>
                <a:tabLst/>
                <a:defRPr/>
              </a:pPr>
              <a:r>
                <a:rPr lang="en-US" sz="1200" kern="0">
                  <a:solidFill>
                    <a:srgbClr val="2F2F2F"/>
                  </a:solidFill>
                  <a:latin typeface="Segoe UI Semilight"/>
                </a:rPr>
                <a:t>a</a:t>
              </a:r>
              <a:r>
                <a:rPr kumimoji="0" lang="en-US" sz="1200" b="0" i="0" u="none" strike="noStrike" kern="0" cap="none" spc="0" normalizeH="0" baseline="0" noProof="0">
                  <a:ln>
                    <a:noFill/>
                  </a:ln>
                  <a:solidFill>
                    <a:srgbClr val="2F2F2F"/>
                  </a:solidFill>
                  <a:effectLst/>
                  <a:uLnTx/>
                  <a:uFillTx/>
                  <a:latin typeface="Segoe UI Semilight"/>
                  <a:ea typeface="+mn-ea"/>
                  <a:cs typeface="+mn-cs"/>
                </a:rPr>
                <a:t>pp3.azurewebsites.net</a:t>
              </a:r>
            </a:p>
          </p:txBody>
        </p:sp>
        <p:pic>
          <p:nvPicPr>
            <p:cNvPr id="78" name="Graphic 77">
              <a:extLst>
                <a:ext uri="{FF2B5EF4-FFF2-40B4-BE49-F238E27FC236}">
                  <a16:creationId xmlns:a16="http://schemas.microsoft.com/office/drawing/2014/main" id="{E0232E87-B6EC-4BCF-B433-7B30BBC8F3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86248" y="4449092"/>
              <a:ext cx="289610" cy="266130"/>
            </a:xfrm>
            <a:prstGeom prst="rect">
              <a:avLst/>
            </a:prstGeom>
          </p:spPr>
        </p:pic>
      </p:grpSp>
      <p:grpSp>
        <p:nvGrpSpPr>
          <p:cNvPr id="19" name="Group 18">
            <a:extLst>
              <a:ext uri="{FF2B5EF4-FFF2-40B4-BE49-F238E27FC236}">
                <a16:creationId xmlns:a16="http://schemas.microsoft.com/office/drawing/2014/main" id="{5A93BEE3-2EB1-4337-A01D-698501480667}"/>
              </a:ext>
            </a:extLst>
          </p:cNvPr>
          <p:cNvGrpSpPr/>
          <p:nvPr/>
        </p:nvGrpSpPr>
        <p:grpSpPr>
          <a:xfrm>
            <a:off x="8271449" y="2827408"/>
            <a:ext cx="2047480" cy="424113"/>
            <a:chOff x="8271449" y="2827408"/>
            <a:chExt cx="2047480" cy="424113"/>
          </a:xfrm>
        </p:grpSpPr>
        <p:pic>
          <p:nvPicPr>
            <p:cNvPr id="1030" name="Picture 6" descr="Oracle announces direct Java support for OS X, Mac to get security ...">
              <a:extLst>
                <a:ext uri="{FF2B5EF4-FFF2-40B4-BE49-F238E27FC236}">
                  <a16:creationId xmlns:a16="http://schemas.microsoft.com/office/drawing/2014/main" id="{33594511-0FFC-48FD-8BFC-AF6D0C74BD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894" y="2827408"/>
              <a:ext cx="505841" cy="3793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 docs - get started, tutorials, reference. | Microsoft Docs">
              <a:extLst>
                <a:ext uri="{FF2B5EF4-FFF2-40B4-BE49-F238E27FC236}">
                  <a16:creationId xmlns:a16="http://schemas.microsoft.com/office/drawing/2014/main" id="{430923B6-61B1-47F9-BE24-603653403E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1449" y="2827408"/>
              <a:ext cx="379380" cy="3793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roduction to Node: The Fundamentals from @wfbutton on @eggheadio">
              <a:extLst>
                <a:ext uri="{FF2B5EF4-FFF2-40B4-BE49-F238E27FC236}">
                  <a16:creationId xmlns:a16="http://schemas.microsoft.com/office/drawing/2014/main" id="{0A2741FF-9E54-44EA-9F38-6D999EC67D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99344" y="2827408"/>
              <a:ext cx="379380" cy="3793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cker | Brands of the World™ | Download vector logos and logotypes">
              <a:extLst>
                <a:ext uri="{FF2B5EF4-FFF2-40B4-BE49-F238E27FC236}">
                  <a16:creationId xmlns:a16="http://schemas.microsoft.com/office/drawing/2014/main" id="{A2431665-B4DE-46D1-9F2B-07D2EC49A8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5982" y="2828574"/>
              <a:ext cx="422947" cy="42294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Arrow Connector 20">
            <a:extLst>
              <a:ext uri="{FF2B5EF4-FFF2-40B4-BE49-F238E27FC236}">
                <a16:creationId xmlns:a16="http://schemas.microsoft.com/office/drawing/2014/main" id="{512044ED-798D-4EEB-8636-635444D01F13}"/>
              </a:ext>
            </a:extLst>
          </p:cNvPr>
          <p:cNvCxnSpPr>
            <a:cxnSpLocks/>
            <a:endCxn id="49" idx="1"/>
          </p:cNvCxnSpPr>
          <p:nvPr/>
        </p:nvCxnSpPr>
        <p:spPr>
          <a:xfrm flipV="1">
            <a:off x="6020861" y="2852890"/>
            <a:ext cx="2135114" cy="944384"/>
          </a:xfrm>
          <a:prstGeom prst="straightConnector1">
            <a:avLst/>
          </a:prstGeom>
          <a:ln w="101600" cap="flat" cmpd="sng" algn="ctr">
            <a:solidFill>
              <a:srgbClr val="00BCF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2E503D1D-8251-4FF8-ACDF-1D97AD2FEF10}"/>
              </a:ext>
            </a:extLst>
          </p:cNvPr>
          <p:cNvCxnSpPr>
            <a:cxnSpLocks/>
          </p:cNvCxnSpPr>
          <p:nvPr/>
        </p:nvCxnSpPr>
        <p:spPr>
          <a:xfrm flipV="1">
            <a:off x="6000083" y="3782143"/>
            <a:ext cx="2121012" cy="15131"/>
          </a:xfrm>
          <a:prstGeom prst="straightConnector1">
            <a:avLst/>
          </a:prstGeom>
          <a:ln w="101600" cap="flat" cmpd="sng" algn="ctr">
            <a:solidFill>
              <a:srgbClr val="00BCF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0B6D695B-7038-41E0-8328-CA5814E51253}"/>
              </a:ext>
            </a:extLst>
          </p:cNvPr>
          <p:cNvCxnSpPr>
            <a:cxnSpLocks/>
          </p:cNvCxnSpPr>
          <p:nvPr/>
        </p:nvCxnSpPr>
        <p:spPr>
          <a:xfrm>
            <a:off x="6018873" y="3797274"/>
            <a:ext cx="2091689" cy="780060"/>
          </a:xfrm>
          <a:prstGeom prst="straightConnector1">
            <a:avLst/>
          </a:prstGeom>
          <a:ln w="101600" cap="flat" cmpd="sng" algn="ctr">
            <a:solidFill>
              <a:srgbClr val="00BCF2"/>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463880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9C611-8CC1-4AAD-8F62-A4B30D54B0B5}"/>
              </a:ext>
            </a:extLst>
          </p:cNvPr>
          <p:cNvSpPr>
            <a:spLocks noGrp="1"/>
          </p:cNvSpPr>
          <p:nvPr>
            <p:ph type="title"/>
          </p:nvPr>
        </p:nvSpPr>
        <p:spPr>
          <a:xfrm>
            <a:off x="455996" y="620429"/>
            <a:ext cx="8116504" cy="397545"/>
          </a:xfrm>
        </p:spPr>
        <p:txBody>
          <a:bodyPr/>
          <a:lstStyle/>
          <a:p>
            <a:r>
              <a:rPr lang="en-US" sz="2800"/>
              <a:t>Deployment slots</a:t>
            </a:r>
            <a:endParaRPr lang="en-US"/>
          </a:p>
        </p:txBody>
      </p:sp>
      <p:grpSp>
        <p:nvGrpSpPr>
          <p:cNvPr id="11" name="Group 10">
            <a:extLst>
              <a:ext uri="{FF2B5EF4-FFF2-40B4-BE49-F238E27FC236}">
                <a16:creationId xmlns:a16="http://schemas.microsoft.com/office/drawing/2014/main" id="{EA7AEB97-BD4F-45D1-869A-3EC74E0020A8}"/>
              </a:ext>
            </a:extLst>
          </p:cNvPr>
          <p:cNvGrpSpPr/>
          <p:nvPr/>
        </p:nvGrpSpPr>
        <p:grpSpPr>
          <a:xfrm>
            <a:off x="4348488" y="3209713"/>
            <a:ext cx="453354" cy="266988"/>
            <a:chOff x="4924540" y="2915646"/>
            <a:chExt cx="462708" cy="272496"/>
          </a:xfrm>
          <a:solidFill>
            <a:schemeClr val="tx1"/>
          </a:solidFill>
        </p:grpSpPr>
        <p:sp>
          <p:nvSpPr>
            <p:cNvPr id="12" name="Rectangle 11">
              <a:extLst>
                <a:ext uri="{FF2B5EF4-FFF2-40B4-BE49-F238E27FC236}">
                  <a16:creationId xmlns:a16="http://schemas.microsoft.com/office/drawing/2014/main" id="{5FDF0A4A-1F79-4231-8A3C-4BA25CB71E58}"/>
                </a:ext>
              </a:extLst>
            </p:cNvPr>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sp>
          <p:nvSpPr>
            <p:cNvPr id="13" name="Rectangle 12">
              <a:extLst>
                <a:ext uri="{FF2B5EF4-FFF2-40B4-BE49-F238E27FC236}">
                  <a16:creationId xmlns:a16="http://schemas.microsoft.com/office/drawing/2014/main" id="{FDA1B446-70FF-4A81-B960-77DBA9F98307}"/>
                </a:ext>
              </a:extLst>
            </p:cNvPr>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solidFill>
                  <a:schemeClr val="bg1"/>
                </a:solidFill>
                <a:latin typeface="Segoe UI Light" charset="0"/>
                <a:ea typeface="Segoe UI Light" charset="0"/>
                <a:cs typeface="Segoe UI Light" charset="0"/>
              </a:endParaRPr>
            </a:p>
          </p:txBody>
        </p:sp>
      </p:grpSp>
      <p:pic>
        <p:nvPicPr>
          <p:cNvPr id="5122" name="Picture 2" descr="Table&#10;&#10;Description automatically generated">
            <a:extLst>
              <a:ext uri="{FF2B5EF4-FFF2-40B4-BE49-F238E27FC236}">
                <a16:creationId xmlns:a16="http://schemas.microsoft.com/office/drawing/2014/main" id="{7745318A-A6A6-4842-A9D3-EDA01F7B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4625"/>
            <a:ext cx="5429250" cy="2876550"/>
          </a:xfrm>
          <a:prstGeom prst="rect">
            <a:avLst/>
          </a:prstGeom>
          <a:noFill/>
        </p:spPr>
      </p:pic>
      <p:sp>
        <p:nvSpPr>
          <p:cNvPr id="7" name="Text Placeholder 3">
            <a:extLst>
              <a:ext uri="{FF2B5EF4-FFF2-40B4-BE49-F238E27FC236}">
                <a16:creationId xmlns:a16="http://schemas.microsoft.com/office/drawing/2014/main" id="{FBA8A3A4-44CA-4079-A3C7-BAFB289972E3}"/>
              </a:ext>
            </a:extLst>
          </p:cNvPr>
          <p:cNvSpPr txBox="1">
            <a:spLocks/>
          </p:cNvSpPr>
          <p:nvPr/>
        </p:nvSpPr>
        <p:spPr>
          <a:xfrm>
            <a:off x="455996" y="1471541"/>
            <a:ext cx="4822951" cy="3914918"/>
          </a:xfrm>
          <a:prstGeom prst="rect">
            <a:avLst/>
          </a:prstGeom>
        </p:spPr>
        <p:txBody>
          <a:bodyPr vert="horz" wrap="square" lIns="0" tIns="0" rIns="0" bIns="0" rtlCol="0">
            <a:sp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lang="en-US" sz="1961" kern="1200" spc="0" baseline="0" dirty="0">
                <a:solidFill>
                  <a:schemeClr val="bg1"/>
                </a:solidFill>
                <a:latin typeface="+mn-lt"/>
                <a:ea typeface="+mn-ea"/>
                <a:cs typeface="+mn-cs"/>
              </a:defRPr>
            </a:lvl1pPr>
            <a:lvl2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a:t>Deployment slots are live apps with their own hostnames</a:t>
            </a:r>
          </a:p>
          <a:p>
            <a:pPr marL="342900" indent="-342900">
              <a:lnSpc>
                <a:spcPct val="100000"/>
              </a:lnSpc>
              <a:buFont typeface="Arial" panose="020B0604020202020204" pitchFamily="34" charset="0"/>
              <a:buChar char="•"/>
            </a:pPr>
            <a:r>
              <a:rPr lang="en-US" sz="2400"/>
              <a:t>App content and configurations can be swapped between two deployment slots, including production</a:t>
            </a:r>
          </a:p>
          <a:p>
            <a:pPr marL="342900" indent="-342900">
              <a:lnSpc>
                <a:spcPct val="100000"/>
              </a:lnSpc>
              <a:buFont typeface="Arial" panose="020B0604020202020204" pitchFamily="34" charset="0"/>
              <a:buChar char="•"/>
            </a:pPr>
            <a:r>
              <a:rPr lang="en-US" sz="2400"/>
              <a:t>Validate app changes in staging, then swap with production</a:t>
            </a:r>
          </a:p>
          <a:p>
            <a:pPr marL="342900" indent="-342900">
              <a:lnSpc>
                <a:spcPct val="100000"/>
              </a:lnSpc>
              <a:buFont typeface="Arial" panose="020B0604020202020204" pitchFamily="34" charset="0"/>
              <a:buChar char="•"/>
            </a:pPr>
            <a:r>
              <a:rPr lang="en-US" sz="2400"/>
              <a:t>Auto-swap streamlines Azure DevOps scenarios</a:t>
            </a:r>
          </a:p>
        </p:txBody>
      </p:sp>
    </p:spTree>
    <p:extLst>
      <p:ext uri="{BB962C8B-B14F-4D97-AF65-F5344CB8AC3E}">
        <p14:creationId xmlns:p14="http://schemas.microsoft.com/office/powerpoint/2010/main" val="4780381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7">
            <a:extLst>
              <a:ext uri="{FF2B5EF4-FFF2-40B4-BE49-F238E27FC236}">
                <a16:creationId xmlns:a16="http://schemas.microsoft.com/office/drawing/2014/main" id="{19522803-7AAF-6843-A0DA-910E49B10590}"/>
              </a:ext>
              <a:ext uri="{C183D7F6-B498-43B3-948B-1728B52AA6E4}">
                <adec:decorative xmlns:adec="http://schemas.microsoft.com/office/drawing/2017/decorative" val="0"/>
              </a:ext>
            </a:extLst>
          </p:cNvPr>
          <p:cNvSpPr>
            <a:spLocks noGrp="1"/>
          </p:cNvSpPr>
          <p:nvPr>
            <p:ph type="title"/>
          </p:nvPr>
        </p:nvSpPr>
        <p:spPr>
          <a:xfrm>
            <a:off x="455995" y="620827"/>
            <a:ext cx="8346072" cy="807914"/>
          </a:xfrm>
        </p:spPr>
        <p:txBody>
          <a:bodyPr/>
          <a:lstStyle/>
          <a:p>
            <a:r>
              <a:rPr lang="en-US"/>
              <a:t>GitHub: a critical partner for Digital Transformation</a:t>
            </a:r>
          </a:p>
        </p:txBody>
      </p:sp>
      <p:pic>
        <p:nvPicPr>
          <p:cNvPr id="62" name="Picture 61">
            <a:extLst>
              <a:ext uri="{FF2B5EF4-FFF2-40B4-BE49-F238E27FC236}">
                <a16:creationId xmlns:a16="http://schemas.microsoft.com/office/drawing/2014/main" id="{C4E1770C-A1CE-41B8-8298-7271C3A9D582}"/>
              </a:ext>
              <a:ext uri="{C183D7F6-B498-43B3-948B-1728B52AA6E4}">
                <adec:decorative xmlns:adec="http://schemas.microsoft.com/office/drawing/2017/decorative" val="1"/>
              </a:ext>
            </a:extLst>
          </p:cNvPr>
          <p:cNvPicPr>
            <a:picLocks noChangeAspect="1"/>
          </p:cNvPicPr>
          <p:nvPr/>
        </p:nvPicPr>
        <p:blipFill rotWithShape="1">
          <a:blip r:embed="rId3"/>
          <a:srcRect r="33729"/>
          <a:stretch/>
        </p:blipFill>
        <p:spPr>
          <a:xfrm>
            <a:off x="7772459" y="208460"/>
            <a:ext cx="4179873" cy="6307242"/>
          </a:xfrm>
          <a:prstGeom prst="rect">
            <a:avLst/>
          </a:prstGeom>
        </p:spPr>
      </p:pic>
      <p:sp>
        <p:nvSpPr>
          <p:cNvPr id="67" name="Rounded Rectangle 38">
            <a:extLst>
              <a:ext uri="{FF2B5EF4-FFF2-40B4-BE49-F238E27FC236}">
                <a16:creationId xmlns:a16="http://schemas.microsoft.com/office/drawing/2014/main" id="{B37F05E3-31BC-4564-A7AC-B1E5C508469C}"/>
              </a:ext>
              <a:ext uri="{C183D7F6-B498-43B3-948B-1728B52AA6E4}">
                <adec:decorative xmlns:adec="http://schemas.microsoft.com/office/drawing/2017/decorative" val="1"/>
              </a:ext>
            </a:extLst>
          </p:cNvPr>
          <p:cNvSpPr/>
          <p:nvPr/>
        </p:nvSpPr>
        <p:spPr bwMode="auto">
          <a:xfrm>
            <a:off x="1285487"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descr="Icon of approved secured lock">
            <a:extLst>
              <a:ext uri="{FF2B5EF4-FFF2-40B4-BE49-F238E27FC236}">
                <a16:creationId xmlns:a16="http://schemas.microsoft.com/office/drawing/2014/main" id="{99CB52BF-F54F-4AAD-A7EB-FFAB1B048ECC}"/>
              </a:ext>
            </a:extLst>
          </p:cNvPr>
          <p:cNvPicPr>
            <a:picLocks noChangeAspect="1"/>
          </p:cNvPicPr>
          <p:nvPr/>
        </p:nvPicPr>
        <p:blipFill>
          <a:blip r:embed="rId4"/>
          <a:stretch>
            <a:fillRect/>
          </a:stretch>
        </p:blipFill>
        <p:spPr>
          <a:xfrm>
            <a:off x="1490795" y="2016445"/>
            <a:ext cx="1882140" cy="1882140"/>
          </a:xfrm>
          <a:prstGeom prst="rect">
            <a:avLst/>
          </a:prstGeom>
        </p:spPr>
      </p:pic>
      <p:sp>
        <p:nvSpPr>
          <p:cNvPr id="37" name="Google Shape;4393;p813">
            <a:extLst>
              <a:ext uri="{FF2B5EF4-FFF2-40B4-BE49-F238E27FC236}">
                <a16:creationId xmlns:a16="http://schemas.microsoft.com/office/drawing/2014/main" id="{2B93EC16-ECE0-4868-8F96-B47E359ED32E}"/>
              </a:ext>
            </a:extLst>
          </p:cNvPr>
          <p:cNvSpPr txBox="1">
            <a:spLocks/>
          </p:cNvSpPr>
          <p:nvPr/>
        </p:nvSpPr>
        <p:spPr>
          <a:xfrm>
            <a:off x="1451599" y="4053249"/>
            <a:ext cx="1959792" cy="347863"/>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400">
                <a:solidFill>
                  <a:schemeClr val="bg1"/>
                </a:solidFill>
                <a:ea typeface="Helvetica Neue"/>
                <a:cs typeface="Segoe UI" panose="020B0502040204020203" pitchFamily="34" charset="0"/>
                <a:sym typeface="Helvetica Neue"/>
              </a:rPr>
              <a:t>Security &amp; Compliance</a:t>
            </a:r>
            <a:endParaRPr lang="en-US" sz="2400">
              <a:solidFill>
                <a:schemeClr val="bg1"/>
              </a:solidFill>
            </a:endParaRPr>
          </a:p>
        </p:txBody>
      </p:sp>
      <p:sp>
        <p:nvSpPr>
          <p:cNvPr id="68" name="Rounded Rectangle 38">
            <a:extLst>
              <a:ext uri="{FF2B5EF4-FFF2-40B4-BE49-F238E27FC236}">
                <a16:creationId xmlns:a16="http://schemas.microsoft.com/office/drawing/2014/main" id="{80236A1F-0573-4B97-94AB-E5D7FDF5184A}"/>
              </a:ext>
              <a:ext uri="{C183D7F6-B498-43B3-948B-1728B52AA6E4}">
                <adec:decorative xmlns:adec="http://schemas.microsoft.com/office/drawing/2017/decorative" val="1"/>
              </a:ext>
            </a:extLst>
          </p:cNvPr>
          <p:cNvSpPr/>
          <p:nvPr/>
        </p:nvSpPr>
        <p:spPr bwMode="auto">
          <a:xfrm>
            <a:off x="3791014"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Icon of DevOps workflow">
            <a:extLst>
              <a:ext uri="{FF2B5EF4-FFF2-40B4-BE49-F238E27FC236}">
                <a16:creationId xmlns:a16="http://schemas.microsoft.com/office/drawing/2014/main" id="{A5EACDBA-9E70-4A6B-85C7-74E037D958FB}"/>
              </a:ext>
            </a:extLst>
          </p:cNvPr>
          <p:cNvPicPr>
            <a:picLocks noChangeAspect="1"/>
          </p:cNvPicPr>
          <p:nvPr/>
        </p:nvPicPr>
        <p:blipFill>
          <a:blip r:embed="rId5"/>
          <a:stretch>
            <a:fillRect/>
          </a:stretch>
        </p:blipFill>
        <p:spPr>
          <a:xfrm>
            <a:off x="3996322" y="2016445"/>
            <a:ext cx="1882140" cy="1882140"/>
          </a:xfrm>
          <a:prstGeom prst="rect">
            <a:avLst/>
          </a:prstGeom>
        </p:spPr>
      </p:pic>
      <p:sp>
        <p:nvSpPr>
          <p:cNvPr id="36" name="Google Shape;4392;p813">
            <a:extLst>
              <a:ext uri="{FF2B5EF4-FFF2-40B4-BE49-F238E27FC236}">
                <a16:creationId xmlns:a16="http://schemas.microsoft.com/office/drawing/2014/main" id="{DF34A1A4-903B-48A3-BB81-DAC37F44C3D8}"/>
              </a:ext>
            </a:extLst>
          </p:cNvPr>
          <p:cNvSpPr txBox="1">
            <a:spLocks/>
          </p:cNvSpPr>
          <p:nvPr/>
        </p:nvSpPr>
        <p:spPr>
          <a:xfrm>
            <a:off x="3891799" y="4053249"/>
            <a:ext cx="2090444" cy="894972"/>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400">
                <a:solidFill>
                  <a:schemeClr val="bg1"/>
                </a:solidFill>
                <a:ea typeface="Helvetica Neue"/>
                <a:cs typeface="Segoe UI" panose="020B0502040204020203" pitchFamily="34" charset="0"/>
              </a:rPr>
              <a:t>Code-to-cloud </a:t>
            </a:r>
            <a:r>
              <a:rPr lang="en-US" sz="2400">
                <a:solidFill>
                  <a:schemeClr val="bg1"/>
                </a:solidFill>
                <a:ea typeface="Helvetica Neue"/>
                <a:cs typeface="Segoe UI" panose="020B0502040204020203" pitchFamily="34" charset="0"/>
                <a:sym typeface="Helvetica Neue"/>
              </a:rPr>
              <a:t>DevOps</a:t>
            </a:r>
            <a:endParaRPr lang="en-US" sz="2400">
              <a:solidFill>
                <a:schemeClr val="bg1"/>
              </a:solidFill>
              <a:ea typeface="Helvetica Neue"/>
              <a:cs typeface="Segoe UI" panose="020B0502040204020203" pitchFamily="34" charset="0"/>
            </a:endParaRPr>
          </a:p>
        </p:txBody>
      </p:sp>
      <p:sp>
        <p:nvSpPr>
          <p:cNvPr id="69" name="Rounded Rectangle 38">
            <a:extLst>
              <a:ext uri="{FF2B5EF4-FFF2-40B4-BE49-F238E27FC236}">
                <a16:creationId xmlns:a16="http://schemas.microsoft.com/office/drawing/2014/main" id="{62DEFD91-7ED8-4355-827B-484695ABD52D}"/>
              </a:ext>
              <a:ext uri="{C183D7F6-B498-43B3-948B-1728B52AA6E4}">
                <adec:decorative xmlns:adec="http://schemas.microsoft.com/office/drawing/2017/decorative" val="1"/>
              </a:ext>
            </a:extLst>
          </p:cNvPr>
          <p:cNvSpPr/>
          <p:nvPr/>
        </p:nvSpPr>
        <p:spPr bwMode="auto">
          <a:xfrm>
            <a:off x="6296541"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descr="icon of two hands high-fiving">
            <a:extLst>
              <a:ext uri="{FF2B5EF4-FFF2-40B4-BE49-F238E27FC236}">
                <a16:creationId xmlns:a16="http://schemas.microsoft.com/office/drawing/2014/main" id="{EFAF5C29-2892-48A2-8AC6-449543113881}"/>
              </a:ext>
            </a:extLst>
          </p:cNvPr>
          <p:cNvPicPr>
            <a:picLocks noChangeAspect="1"/>
          </p:cNvPicPr>
          <p:nvPr/>
        </p:nvPicPr>
        <p:blipFill>
          <a:blip r:embed="rId6"/>
          <a:stretch>
            <a:fillRect/>
          </a:stretch>
        </p:blipFill>
        <p:spPr>
          <a:xfrm>
            <a:off x="6501849" y="2016445"/>
            <a:ext cx="1882140" cy="1882140"/>
          </a:xfrm>
          <a:prstGeom prst="rect">
            <a:avLst/>
          </a:prstGeom>
        </p:spPr>
      </p:pic>
      <p:sp>
        <p:nvSpPr>
          <p:cNvPr id="65" name="Google Shape;4393;p813">
            <a:extLst>
              <a:ext uri="{FF2B5EF4-FFF2-40B4-BE49-F238E27FC236}">
                <a16:creationId xmlns:a16="http://schemas.microsoft.com/office/drawing/2014/main" id="{6B8E1E43-B43B-446F-B68A-AF3B889AC2A4}"/>
              </a:ext>
            </a:extLst>
          </p:cNvPr>
          <p:cNvSpPr txBox="1">
            <a:spLocks/>
          </p:cNvSpPr>
          <p:nvPr/>
        </p:nvSpPr>
        <p:spPr>
          <a:xfrm>
            <a:off x="6462653" y="4053249"/>
            <a:ext cx="1959792" cy="347863"/>
          </a:xfrm>
          <a:prstGeom prst="rect">
            <a:avLst/>
          </a:prstGeom>
          <a:noFill/>
          <a:ln>
            <a:noFill/>
          </a:ln>
        </p:spPr>
        <p:txBody>
          <a:bodyPr spcFirstLastPara="1" vert="horz" wrap="square" lIns="9533" tIns="9533" rIns="9533" bIns="9533" rtlCol="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SzPts val="1600"/>
              <a:buNone/>
            </a:pPr>
            <a:r>
              <a:rPr lang="en-US" sz="2400">
                <a:solidFill>
                  <a:schemeClr val="bg1"/>
                </a:solidFill>
                <a:latin typeface="+mj-lt"/>
                <a:ea typeface="Helvetica Neue"/>
                <a:sym typeface="Helvetica Neue"/>
              </a:rPr>
              <a:t>Team</a:t>
            </a:r>
          </a:p>
          <a:p>
            <a:pPr marL="0" indent="0" algn="ctr">
              <a:spcBef>
                <a:spcPts val="0"/>
              </a:spcBef>
              <a:buSzPts val="1600"/>
              <a:buNone/>
            </a:pPr>
            <a:r>
              <a:rPr lang="en-US" sz="2400">
                <a:solidFill>
                  <a:schemeClr val="bg1"/>
                </a:solidFill>
                <a:latin typeface="+mj-lt"/>
                <a:ea typeface="Helvetica Neue"/>
                <a:sym typeface="Helvetica Neue"/>
              </a:rPr>
              <a:t>Collaboration</a:t>
            </a:r>
            <a:endParaRPr lang="en-US" sz="2400">
              <a:solidFill>
                <a:schemeClr val="bg1"/>
              </a:solidFill>
              <a:latin typeface="+mj-lt"/>
              <a:ea typeface="Helvetica Neue"/>
            </a:endParaRPr>
          </a:p>
        </p:txBody>
      </p:sp>
      <p:sp>
        <p:nvSpPr>
          <p:cNvPr id="70" name="Rounded Rectangle 38">
            <a:extLst>
              <a:ext uri="{FF2B5EF4-FFF2-40B4-BE49-F238E27FC236}">
                <a16:creationId xmlns:a16="http://schemas.microsoft.com/office/drawing/2014/main" id="{F1C589AD-4C82-4097-907C-3EDFBB9D6095}"/>
              </a:ext>
              <a:ext uri="{C183D7F6-B498-43B3-948B-1728B52AA6E4}">
                <adec:decorative xmlns:adec="http://schemas.microsoft.com/office/drawing/2017/decorative" val="1"/>
              </a:ext>
            </a:extLst>
          </p:cNvPr>
          <p:cNvSpPr/>
          <p:nvPr/>
        </p:nvSpPr>
        <p:spPr bwMode="auto">
          <a:xfrm>
            <a:off x="8802067" y="1791032"/>
            <a:ext cx="2292016" cy="3217558"/>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descr="Icon of person with silhouette">
            <a:extLst>
              <a:ext uri="{FF2B5EF4-FFF2-40B4-BE49-F238E27FC236}">
                <a16:creationId xmlns:a16="http://schemas.microsoft.com/office/drawing/2014/main" id="{5371ED44-D36E-4B82-B06F-92BCD795CF78}"/>
              </a:ext>
            </a:extLst>
          </p:cNvPr>
          <p:cNvPicPr>
            <a:picLocks noChangeAspect="1"/>
          </p:cNvPicPr>
          <p:nvPr/>
        </p:nvPicPr>
        <p:blipFill>
          <a:blip r:embed="rId7"/>
          <a:stretch>
            <a:fillRect/>
          </a:stretch>
        </p:blipFill>
        <p:spPr>
          <a:xfrm>
            <a:off x="9007375" y="2016445"/>
            <a:ext cx="1882140" cy="1882140"/>
          </a:xfrm>
          <a:prstGeom prst="rect">
            <a:avLst/>
          </a:prstGeom>
        </p:spPr>
      </p:pic>
      <p:sp>
        <p:nvSpPr>
          <p:cNvPr id="34" name="Google Shape;4391;p813">
            <a:extLst>
              <a:ext uri="{FF2B5EF4-FFF2-40B4-BE49-F238E27FC236}">
                <a16:creationId xmlns:a16="http://schemas.microsoft.com/office/drawing/2014/main" id="{14EE542A-4F58-4FAE-B11C-355B02756261}"/>
              </a:ext>
            </a:extLst>
          </p:cNvPr>
          <p:cNvSpPr txBox="1">
            <a:spLocks/>
          </p:cNvSpPr>
          <p:nvPr/>
        </p:nvSpPr>
        <p:spPr>
          <a:xfrm>
            <a:off x="8922451" y="4053249"/>
            <a:ext cx="2051248" cy="810047"/>
          </a:xfrm>
          <a:prstGeom prst="rect">
            <a:avLst/>
          </a:prstGeom>
          <a:noFill/>
          <a:ln>
            <a:noFill/>
          </a:ln>
        </p:spPr>
        <p:txBody>
          <a:bodyPr spcFirstLastPara="1" vert="horz" wrap="square" lIns="9533" tIns="9533" rIns="9533" bIns="9533" rtlCol="0" anchor="t" anchorCtr="0">
            <a:noAutofit/>
          </a:bodyPr>
          <a:lstStyle>
            <a:lvl1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4706" kern="1200" spc="-98" baseline="0">
                <a:solidFill>
                  <a:srgbClr val="000000"/>
                </a:solidFill>
                <a:latin typeface="+mj-lt"/>
                <a:ea typeface="+mn-ea"/>
                <a:cs typeface="+mn-cs"/>
              </a:defRPr>
            </a:lvl1pPr>
            <a:lvl2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3922" kern="1200" spc="0" baseline="0">
                <a:solidFill>
                  <a:srgbClr val="000000"/>
                </a:solidFill>
                <a:latin typeface="+mn-lt"/>
                <a:ea typeface="+mn-ea"/>
                <a:cs typeface="+mn-cs"/>
              </a:defRPr>
            </a:lvl2pPr>
            <a:lvl3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chemeClr val="tx2"/>
                </a:solidFill>
                <a:latin typeface="+mj-lt"/>
                <a:ea typeface="+mn-ea"/>
                <a:cs typeface="+mn-cs"/>
              </a:defRPr>
            </a:lvl3pPr>
            <a:lvl4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2744" kern="1200" spc="0" baseline="0">
                <a:solidFill>
                  <a:srgbClr val="000000"/>
                </a:solidFill>
                <a:latin typeface="+mn-lt"/>
                <a:ea typeface="+mn-ea"/>
                <a:cs typeface="+mn-cs"/>
              </a:defRPr>
            </a:lvl4pPr>
            <a:lvl5pPr marL="0" marR="0" indent="0" algn="l" defTabSz="1828734" rtl="0" eaLnBrk="1" fontAlgn="auto" latinLnBrk="0" hangingPunct="1">
              <a:lnSpc>
                <a:spcPct val="100000"/>
              </a:lnSpc>
              <a:spcBef>
                <a:spcPts val="0"/>
              </a:spcBef>
              <a:spcAft>
                <a:spcPts val="0"/>
              </a:spcAft>
              <a:buClrTx/>
              <a:buSzPct val="90000"/>
              <a:buFont typeface="Wingdings" panose="05000000000000000000" pitchFamily="2" charset="2"/>
              <a:buNone/>
              <a:tabLst/>
              <a:defRPr sz="1960" b="1" kern="1200" spc="0" baseline="0">
                <a:solidFill>
                  <a:srgbClr val="000000"/>
                </a:solidFill>
                <a:latin typeface="+mn-lt"/>
                <a:ea typeface="+mn-ea"/>
                <a:cs typeface="+mn-cs"/>
              </a:defRPr>
            </a:lvl5pPr>
            <a:lvl6pPr marL="4571832" indent="0" algn="l" defTabSz="1828734" rtl="0" eaLnBrk="1" latinLnBrk="0" hangingPunct="1">
              <a:spcBef>
                <a:spcPct val="20000"/>
              </a:spcBef>
              <a:buFont typeface="Arial" pitchFamily="34" charset="0"/>
              <a:buNone/>
              <a:defRPr sz="3922" kern="1200">
                <a:solidFill>
                  <a:schemeClr val="tx1"/>
                </a:solidFill>
                <a:latin typeface="+mn-lt"/>
                <a:ea typeface="+mn-ea"/>
                <a:cs typeface="+mn-cs"/>
              </a:defRPr>
            </a:lvl6pPr>
            <a:lvl7pPr marL="0" indent="0" algn="l" defTabSz="1828734" rtl="0" eaLnBrk="1" latinLnBrk="0" hangingPunct="1">
              <a:lnSpc>
                <a:spcPct val="100000"/>
              </a:lnSpc>
              <a:spcBef>
                <a:spcPts val="0"/>
              </a:spcBef>
              <a:spcAft>
                <a:spcPts val="0"/>
              </a:spcAft>
              <a:buFont typeface="Arial" pitchFamily="34" charset="0"/>
              <a:buNone/>
              <a:defRPr sz="1960" kern="1200">
                <a:solidFill>
                  <a:srgbClr val="000000"/>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a:lstStyle>
          <a:p>
            <a:pPr algn="ctr">
              <a:buSzPts val="1600"/>
            </a:pPr>
            <a:r>
              <a:rPr lang="en-US" sz="2400">
                <a:solidFill>
                  <a:schemeClr val="bg1"/>
                </a:solidFill>
                <a:ea typeface="Helvetica Neue"/>
                <a:cs typeface="Segoe UI" panose="020B0502040204020203" pitchFamily="34" charset="0"/>
              </a:rPr>
              <a:t>Developer Talent</a:t>
            </a:r>
          </a:p>
        </p:txBody>
      </p:sp>
    </p:spTree>
    <p:extLst>
      <p:ext uri="{BB962C8B-B14F-4D97-AF65-F5344CB8AC3E}">
        <p14:creationId xmlns:p14="http://schemas.microsoft.com/office/powerpoint/2010/main" val="36961667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 2018 Template" id="{62FB9DE9-892C-4C28-8242-67228C94335F}" vid="{8CB57E93-2A1F-4BF4-942B-3E06331CD43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3.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4.xml><?xml version="1.0" encoding="utf-8"?>
<a:theme xmlns:a="http://schemas.openxmlformats.org/drawingml/2006/main" name="1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1632</Words>
  <Application>Microsoft Office PowerPoint</Application>
  <PresentationFormat>Widescreen</PresentationFormat>
  <Paragraphs>331</Paragraphs>
  <Slides>33</Slides>
  <Notes>27</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8" baseType="lpstr">
      <vt:lpstr>-apple-system</vt:lpstr>
      <vt:lpstr>Arial</vt:lpstr>
      <vt:lpstr>Calibri</vt:lpstr>
      <vt:lpstr>Courier New</vt:lpstr>
      <vt:lpstr>Helvetica Neue</vt:lpstr>
      <vt:lpstr>Segoe UI</vt:lpstr>
      <vt:lpstr>Segoe UI Light</vt:lpstr>
      <vt:lpstr>Segoe UI Semibold</vt:lpstr>
      <vt:lpstr>Segoe UI Semilight</vt:lpstr>
      <vt:lpstr>Wingdings</vt:lpstr>
      <vt:lpstr>1_WHITE TEMPLATE</vt:lpstr>
      <vt:lpstr>SOFT BLACK TEMPLATE</vt:lpstr>
      <vt:lpstr>1_6-51096_Microsoft_Inspire_Black_Template</vt:lpstr>
      <vt:lpstr>14_White Template</vt:lpstr>
      <vt:lpstr>think-cell Slide</vt:lpstr>
      <vt:lpstr>App Innovation Motion Azure Qatar  Azure App Services</vt:lpstr>
      <vt:lpstr>PowerPoint Presentation</vt:lpstr>
      <vt:lpstr>Introduction to Developer Cloud</vt:lpstr>
      <vt:lpstr>The Developer Cloud  </vt:lpstr>
      <vt:lpstr>Azure App Services &amp; App Service Plan</vt:lpstr>
      <vt:lpstr>Azure App Services</vt:lpstr>
      <vt:lpstr>PowerPoint Presentation</vt:lpstr>
      <vt:lpstr>Deployment slots</vt:lpstr>
      <vt:lpstr>GitHub: a critical partner for Digital Transformation</vt:lpstr>
      <vt:lpstr>Lab 01 Content</vt:lpstr>
      <vt:lpstr>Monitor with Azure Monitor &amp; Azure Application Insights</vt:lpstr>
      <vt:lpstr>Conceptual Architecture</vt:lpstr>
      <vt:lpstr>Application Monitoring</vt:lpstr>
      <vt:lpstr>Lab 02 Content</vt:lpstr>
      <vt:lpstr>Scale applications with Azure App Service Plan</vt:lpstr>
      <vt:lpstr>Scale up or scale out applications </vt:lpstr>
      <vt:lpstr>Autoscale feature</vt:lpstr>
      <vt:lpstr>Lab 03 Content</vt:lpstr>
      <vt:lpstr>Continuous Integration with Azure Pipelines</vt:lpstr>
      <vt:lpstr>Introduction to CI/CD</vt:lpstr>
      <vt:lpstr>Azure DevOps</vt:lpstr>
      <vt:lpstr>Deploy to Azure App Services using Azure Pipelines</vt:lpstr>
      <vt:lpstr>Automated testing  </vt:lpstr>
      <vt:lpstr>Lab 04 &amp; 05</vt:lpstr>
      <vt:lpstr>Protect App Service behind Azure Application Gateway</vt:lpstr>
      <vt:lpstr>PowerPoint Presentation</vt:lpstr>
      <vt:lpstr>Secure your app service with a private endpoint</vt:lpstr>
      <vt:lpstr>Demo</vt:lpstr>
      <vt:lpstr>Migrate your workloads with App Service Migration Assistant</vt:lpstr>
      <vt:lpstr>App Service Migration Assistant</vt:lpstr>
      <vt:lpstr>App Service Migration Assistant Readiness Check</vt:lpstr>
      <vt:lpstr>Demo</vt:lpstr>
      <vt:lpstr>Thank you for your participation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slide</dc:title>
  <dc:creator>Divi Mishra</dc:creator>
  <cp:lastModifiedBy>Divi Mishra</cp:lastModifiedBy>
  <cp:revision>1</cp:revision>
  <dcterms:created xsi:type="dcterms:W3CDTF">2021-08-28T13:00:46Z</dcterms:created>
  <dcterms:modified xsi:type="dcterms:W3CDTF">2021-10-21T06:56:56Z</dcterms:modified>
</cp:coreProperties>
</file>